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74" r:id="rId4"/>
    <p:sldId id="258" r:id="rId5"/>
    <p:sldId id="259" r:id="rId6"/>
    <p:sldId id="260" r:id="rId7"/>
    <p:sldId id="275" r:id="rId8"/>
    <p:sldId id="276" r:id="rId9"/>
    <p:sldId id="277" r:id="rId10"/>
    <p:sldId id="261" r:id="rId11"/>
    <p:sldId id="262" r:id="rId12"/>
    <p:sldId id="263" r:id="rId13"/>
    <p:sldId id="279" r:id="rId14"/>
    <p:sldId id="280" r:id="rId15"/>
    <p:sldId id="281" r:id="rId16"/>
    <p:sldId id="269" r:id="rId17"/>
    <p:sldId id="270" r:id="rId18"/>
    <p:sldId id="264" r:id="rId19"/>
    <p:sldId id="265" r:id="rId20"/>
    <p:sldId id="268" r:id="rId21"/>
    <p:sldId id="273" r:id="rId22"/>
    <p:sldId id="271" r:id="rId23"/>
    <p:sldId id="282" r:id="rId24"/>
    <p:sldId id="290" r:id="rId25"/>
    <p:sldId id="283" r:id="rId26"/>
    <p:sldId id="272" r:id="rId27"/>
    <p:sldId id="285" r:id="rId28"/>
    <p:sldId id="284" r:id="rId29"/>
    <p:sldId id="295" r:id="rId30"/>
    <p:sldId id="291" r:id="rId31"/>
    <p:sldId id="266" r:id="rId32"/>
    <p:sldId id="286" r:id="rId33"/>
    <p:sldId id="287" r:id="rId34"/>
    <p:sldId id="288" r:id="rId35"/>
    <p:sldId id="289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76"/>
    <p:restoredTop sz="95923" autoAdjust="0"/>
  </p:normalViewPr>
  <p:slideViewPr>
    <p:cSldViewPr>
      <p:cViewPr varScale="1">
        <p:scale>
          <a:sx n="141" d="100"/>
          <a:sy n="141" d="100"/>
        </p:scale>
        <p:origin x="184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4601-3C15-C849-934A-D3B51362CB3A}" type="datetimeFigureOut">
              <a:rPr lang="en-US" smtClean="0"/>
              <a:t>8/7/18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E5B1D-BE54-7545-ABE7-B8CCFC976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CA864-7BE4-664F-B69A-F275AE58EDDE}" type="datetimeFigureOut">
              <a:rPr lang="en-US" smtClean="0"/>
              <a:t>8/7/18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1ED8-3C9F-0749-91CF-4C82F25C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7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6556-F221-6B4A-941B-C4D5E89A5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CDB4-73E0-F449-8197-52C89BA2D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F34A-A5BC-3C4A-95B7-3236D14BB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3503-C020-CD4B-BF6D-3DAB6B07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F09D-1D5D-E640-9131-07ADF02E5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5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23BF-0F1B-BD4D-9C7C-B519A1AF0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7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3FB7-4444-5641-9266-5DEED5BD2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9828-B2EB-2A4C-A94D-BEA8D363E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3A76C-7820-154F-80CA-E04A2977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06BB-6978-DD4D-8858-DAC14037C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3C49-99BB-A24A-B791-488380824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8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9D57118-4C32-8A46-AAC1-B8BB30280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/>
          <a:ea typeface="+mj-ea"/>
          <a:cs typeface="Comic Sans M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omic Sans MS"/>
          <a:ea typeface="+mn-ea"/>
          <a:cs typeface="Comic Sans M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/>
          <a:ea typeface="+mn-ea"/>
          <a:cs typeface="Comic Sans M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omic Sans MS"/>
          <a:ea typeface="+mn-ea"/>
          <a:cs typeface="Comic Sans M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omic Sans MS"/>
          <a:ea typeface="+mn-ea"/>
          <a:cs typeface="Comic Sans M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0425"/>
            <a:ext cx="8458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Chapter 3</a:t>
            </a:r>
            <a:br>
              <a:rPr lang="en-US" b="1" dirty="0"/>
            </a:br>
            <a:r>
              <a:rPr lang="en-US" b="1" dirty="0"/>
              <a:t>Pricing Data Smartly</a:t>
            </a:r>
            <a:endParaRPr lang="en-US" dirty="0">
              <a:latin typeface="Comic Sans MS" charset="0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Why do AT&amp;T and Verizon Wireless charge me $10 a GB? </a:t>
            </a:r>
          </a:p>
          <a:p>
            <a:pPr eaLnBrk="1" hangingPunct="1">
              <a:defRPr/>
            </a:pP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Jobs’ Inequality of Capacity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6845"/>
          </a:xfrm>
        </p:spPr>
        <p:txBody>
          <a:bodyPr/>
          <a:lstStyle/>
          <a:p>
            <a:r>
              <a:rPr lang="en-US" dirty="0"/>
              <a:t>Since 2007, </a:t>
            </a:r>
            <a:r>
              <a:rPr lang="en-US" b="1" dirty="0">
                <a:solidFill>
                  <a:srgbClr val="0000FF"/>
                </a:solidFill>
              </a:rPr>
              <a:t>growth in demand </a:t>
            </a:r>
            <a:r>
              <a:rPr lang="en-US" dirty="0"/>
              <a:t>was beginning to outpace </a:t>
            </a:r>
            <a:r>
              <a:rPr lang="en-US" b="1" dirty="0"/>
              <a:t>growth in the amount of supply</a:t>
            </a:r>
            <a:r>
              <a:rPr lang="en-US" dirty="0"/>
              <a:t> that could be provisioned with each additional dollar spent on increasing network capacity </a:t>
            </a:r>
          </a:p>
          <a:p>
            <a:r>
              <a:rPr lang="en-US" b="1" dirty="0"/>
              <a:t>Gap</a:t>
            </a:r>
            <a:r>
              <a:rPr lang="en-US" dirty="0"/>
              <a:t> keeps widening in the years since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899" y="3829608"/>
            <a:ext cx="4368749" cy="2571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299" y="4114800"/>
            <a:ext cx="4419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user demand </a:t>
            </a:r>
            <a:r>
              <a:rPr lang="en-US" sz="2200" dirty="0"/>
              <a:t>and </a:t>
            </a:r>
            <a:r>
              <a:rPr lang="en-US" sz="2200" b="1" dirty="0"/>
              <a:t>innovations</a:t>
            </a:r>
            <a:r>
              <a:rPr lang="en-US" sz="2200" dirty="0"/>
              <a:t> </a:t>
            </a:r>
            <a:r>
              <a:rPr lang="en-US" sz="2200" b="1" dirty="0"/>
              <a:t>in data applications</a:t>
            </a:r>
            <a:r>
              <a:rPr lang="en-US" sz="2200" dirty="0"/>
              <a:t> proceed faster than supply side (capacity) could keep up with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Jobs’ Inequality of Capacity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6845"/>
          </a:xfrm>
        </p:spPr>
        <p:txBody>
          <a:bodyPr/>
          <a:lstStyle/>
          <a:p>
            <a:r>
              <a:rPr lang="en-US" sz="2800" dirty="0"/>
              <a:t>No technology can increase its </a:t>
            </a:r>
            <a:r>
              <a:rPr lang="en-US" sz="2800" b="1" dirty="0">
                <a:solidFill>
                  <a:srgbClr val="0000FF"/>
                </a:solidFill>
              </a:rPr>
              <a:t>cost-effectivene</a:t>
            </a:r>
            <a:r>
              <a:rPr lang="en-US" sz="2800" dirty="0">
                <a:solidFill>
                  <a:srgbClr val="0000FF"/>
                </a:solidFill>
              </a:rPr>
              <a:t>ss</a:t>
            </a:r>
            <a:r>
              <a:rPr lang="en-US" sz="2800" dirty="0"/>
              <a:t> aggressively each year </a:t>
            </a:r>
            <a:r>
              <a:rPr lang="en-US" sz="2800" b="1" dirty="0"/>
              <a:t>forever </a:t>
            </a:r>
          </a:p>
          <a:p>
            <a:r>
              <a:rPr lang="en-US" sz="2800" dirty="0"/>
              <a:t>Need a way of </a:t>
            </a:r>
            <a:r>
              <a:rPr lang="en-US" sz="2800" b="1" dirty="0">
                <a:solidFill>
                  <a:srgbClr val="0000FF"/>
                </a:solidFill>
              </a:rPr>
              <a:t>regulating demand </a:t>
            </a:r>
            <a:r>
              <a:rPr lang="en-US" sz="2800" dirty="0"/>
              <a:t>to keep it in line with </a:t>
            </a:r>
            <a:r>
              <a:rPr lang="en-US" sz="2800" b="1" dirty="0"/>
              <a:t>capacity</a:t>
            </a:r>
            <a:r>
              <a:rPr lang="en-US" sz="2800" dirty="0"/>
              <a:t>, so that network could be shared more effectively </a:t>
            </a:r>
          </a:p>
          <a:p>
            <a:r>
              <a:rPr lang="en-US" sz="2800" dirty="0"/>
              <a:t>How?</a:t>
            </a:r>
          </a:p>
          <a:p>
            <a:r>
              <a:rPr lang="en-US" sz="2800" dirty="0"/>
              <a:t>Usage-based pricing – use more, pay more</a:t>
            </a:r>
          </a:p>
        </p:txBody>
      </p:sp>
    </p:spTree>
    <p:extLst>
      <p:ext uri="{BB962C8B-B14F-4D97-AF65-F5344CB8AC3E}">
        <p14:creationId xmlns:p14="http://schemas.microsoft.com/office/powerpoint/2010/main" val="137076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More, Pay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2601"/>
            <a:ext cx="8229600" cy="2438399"/>
          </a:xfrm>
        </p:spPr>
        <p:txBody>
          <a:bodyPr/>
          <a:lstStyle/>
          <a:p>
            <a:r>
              <a:rPr lang="en-US" sz="2800" dirty="0"/>
              <a:t>Usage-based pricing scheme</a:t>
            </a:r>
          </a:p>
          <a:p>
            <a:pPr lvl="1"/>
            <a:r>
              <a:rPr lang="en-US" sz="2400" dirty="0"/>
              <a:t>customers are charged based on how much data they consume (per month)</a:t>
            </a:r>
          </a:p>
          <a:p>
            <a:pPr lvl="1"/>
            <a:r>
              <a:rPr lang="en-US" sz="2400" dirty="0"/>
              <a:t>send different </a:t>
            </a:r>
            <a:r>
              <a:rPr lang="en-US" sz="2400" b="1" dirty="0">
                <a:solidFill>
                  <a:srgbClr val="0000FF"/>
                </a:solidFill>
              </a:rPr>
              <a:t>pricing signals </a:t>
            </a:r>
            <a:r>
              <a:rPr lang="en-US" sz="2400" dirty="0"/>
              <a:t>to consumers </a:t>
            </a:r>
          </a:p>
          <a:p>
            <a:pPr lvl="2"/>
            <a:r>
              <a:rPr lang="en-US" sz="2200" dirty="0"/>
              <a:t>incur a cost for each bucket of GB consumed </a:t>
            </a:r>
          </a:p>
          <a:p>
            <a:pPr lvl="2"/>
            <a:endParaRPr lang="en-US" dirty="0"/>
          </a:p>
          <a:p>
            <a:pPr lvl="1"/>
            <a:endParaRPr lang="en-US" sz="2800" dirty="0"/>
          </a:p>
          <a:p>
            <a:pPr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089" y="1417638"/>
            <a:ext cx="5207822" cy="28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3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Internalize Negative Externality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54366"/>
            <a:ext cx="8229600" cy="2330478"/>
          </a:xfrm>
        </p:spPr>
        <p:txBody>
          <a:bodyPr/>
          <a:lstStyle/>
          <a:p>
            <a:r>
              <a:rPr lang="en-US" sz="2000" dirty="0"/>
              <a:t>As a form of </a:t>
            </a:r>
            <a:r>
              <a:rPr lang="en-US" sz="2000" b="1" dirty="0">
                <a:solidFill>
                  <a:srgbClr val="0000FF"/>
                </a:solidFill>
              </a:rPr>
              <a:t>negative feedback (signal) </a:t>
            </a:r>
            <a:r>
              <a:rPr lang="en-US" sz="2000" dirty="0"/>
              <a:t>to consumer</a:t>
            </a:r>
          </a:p>
          <a:p>
            <a:pPr lvl="1"/>
            <a:r>
              <a:rPr lang="en-US" sz="1800" dirty="0" err="1"/>
              <a:t>cellular’s</a:t>
            </a:r>
            <a:r>
              <a:rPr lang="en-US" sz="1800" b="1" dirty="0"/>
              <a:t> measured SIR </a:t>
            </a:r>
            <a:r>
              <a:rPr lang="en-US" sz="1800" dirty="0"/>
              <a:t>as negative feedback for power control</a:t>
            </a:r>
          </a:p>
          <a:p>
            <a:pPr lvl="1"/>
            <a:r>
              <a:rPr lang="en-US" sz="1800" dirty="0" err="1"/>
              <a:t>WiFi’s</a:t>
            </a:r>
            <a:r>
              <a:rPr lang="en-US" sz="1800" dirty="0"/>
              <a:t> </a:t>
            </a:r>
            <a:r>
              <a:rPr lang="en-US" sz="1800" b="1" dirty="0"/>
              <a:t>“lack of” ACK </a:t>
            </a:r>
            <a:r>
              <a:rPr lang="en-US" sz="1800" dirty="0"/>
              <a:t>as negative feedback for MAC</a:t>
            </a:r>
          </a:p>
          <a:p>
            <a:r>
              <a:rPr lang="en-US" sz="2000" dirty="0"/>
              <a:t>Network regulates user’s demand based on </a:t>
            </a:r>
            <a:r>
              <a:rPr lang="en-US" sz="2000" b="1" dirty="0"/>
              <a:t>available capacity</a:t>
            </a:r>
            <a:r>
              <a:rPr lang="en-US" sz="2000" dirty="0"/>
              <a:t> by feeding back usage-based pricing</a:t>
            </a:r>
          </a:p>
          <a:p>
            <a:r>
              <a:rPr lang="en-US" sz="2000" dirty="0"/>
              <a:t>Each user is asked to </a:t>
            </a:r>
            <a:r>
              <a:rPr lang="en-US" sz="2000" b="1" dirty="0">
                <a:solidFill>
                  <a:srgbClr val="0000FF"/>
                </a:solidFill>
              </a:rPr>
              <a:t>internalize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her </a:t>
            </a:r>
            <a:r>
              <a:rPr lang="en-US" sz="2000" b="1" dirty="0">
                <a:solidFill>
                  <a:srgbClr val="0000FF"/>
                </a:solidFill>
              </a:rPr>
              <a:t>negative externality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(added </a:t>
            </a:r>
            <a:r>
              <a:rPr lang="en-US" sz="2000" b="1" dirty="0"/>
              <a:t>congestion</a:t>
            </a:r>
            <a:r>
              <a:rPr lang="en-US" sz="2000" dirty="0"/>
              <a:t>) on network by </a:t>
            </a:r>
            <a:r>
              <a:rPr lang="en-US" sz="2000" b="1" dirty="0">
                <a:solidFill>
                  <a:srgbClr val="FF0000"/>
                </a:solidFill>
              </a:rPr>
              <a:t>paying for amount consumed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908328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Data Pricing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413176" y="5943600"/>
            <a:ext cx="44958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3206" y="1979685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Each phone imposes </a:t>
            </a:r>
            <a:r>
              <a:rPr lang="en-US" sz="1600" b="1" dirty="0">
                <a:solidFill>
                  <a:srgbClr val="0000FF"/>
                </a:solidFill>
              </a:rPr>
              <a:t>negative externality</a:t>
            </a:r>
            <a:r>
              <a:rPr lang="en-US" sz="1600" dirty="0"/>
              <a:t> on others, by </a:t>
            </a:r>
            <a:r>
              <a:rPr lang="en-US" sz="1600" b="1" dirty="0"/>
              <a:t>interfering</a:t>
            </a:r>
            <a:r>
              <a:rPr lang="en-US" sz="1600" dirty="0"/>
              <a:t> with them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while benefiting itself, a phone does some </a:t>
            </a:r>
            <a:r>
              <a:rPr lang="en-US" sz="1600" b="1" dirty="0"/>
              <a:t>damage</a:t>
            </a:r>
            <a:r>
              <a:rPr lang="en-US" sz="1600" dirty="0"/>
              <a:t> to rest of network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/>
              <a:t>Message passing </a:t>
            </a:r>
            <a:r>
              <a:rPr lang="en-US" sz="1600" dirty="0"/>
              <a:t>between BS and phone to correct for deviations: </a:t>
            </a:r>
            <a:r>
              <a:rPr lang="en-US" sz="1600" b="1" dirty="0">
                <a:solidFill>
                  <a:srgbClr val="0000FF"/>
                </a:solidFill>
              </a:rPr>
              <a:t>negative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feedback for power control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transmitters </a:t>
            </a:r>
            <a:r>
              <a:rPr lang="en-US" sz="1600" b="1" dirty="0">
                <a:solidFill>
                  <a:srgbClr val="0000FF"/>
                </a:solidFill>
              </a:rPr>
              <a:t>internalize </a:t>
            </a:r>
            <a:r>
              <a:rPr lang="en-US" sz="1600" dirty="0"/>
              <a:t>its</a:t>
            </a:r>
            <a:r>
              <a:rPr lang="en-US" sz="1600" b="1" dirty="0">
                <a:solidFill>
                  <a:srgbClr val="0000FF"/>
                </a:solidFill>
              </a:rPr>
              <a:t> negative externality </a:t>
            </a:r>
            <a:r>
              <a:rPr lang="en-US" sz="1600" dirty="0"/>
              <a:t>(i.e., pay for interference they cause) by </a:t>
            </a:r>
            <a:r>
              <a:rPr lang="en-US" sz="1600" b="1" dirty="0">
                <a:solidFill>
                  <a:srgbClr val="FF0000"/>
                </a:solidFill>
              </a:rPr>
              <a:t>controlling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power </a:t>
            </a:r>
            <a:r>
              <a:rPr lang="en-US" sz="1600" dirty="0"/>
              <a:t>to make up for their added </a:t>
            </a:r>
            <a:r>
              <a:rPr lang="en-US" sz="1600" b="1" dirty="0"/>
              <a:t>interference</a:t>
            </a:r>
            <a:r>
              <a:rPr lang="en-US" sz="1600" dirty="0"/>
              <a:t> to system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79575"/>
            <a:ext cx="18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Power Control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14600" y="2923895"/>
            <a:ext cx="3516202" cy="3543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1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592819"/>
            <a:ext cx="3048000" cy="2265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Flat-rate to Usage-based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r>
              <a:rPr lang="en-US" sz="2200" dirty="0"/>
              <a:t>When will it happen?</a:t>
            </a:r>
          </a:p>
          <a:p>
            <a:pPr lvl="1"/>
            <a:r>
              <a:rPr lang="en-US" sz="2000" dirty="0"/>
              <a:t>usage surges and demand climbs faster than supply</a:t>
            </a:r>
          </a:p>
          <a:p>
            <a:pPr lvl="1"/>
            <a:r>
              <a:rPr lang="en-US" sz="2000" dirty="0"/>
              <a:t>e.g., more phones and more </a:t>
            </a:r>
            <a:r>
              <a:rPr lang="en-US" sz="2000" b="1" dirty="0"/>
              <a:t>capable</a:t>
            </a:r>
            <a:r>
              <a:rPr lang="en-US" sz="2000" dirty="0"/>
              <a:t> phones</a:t>
            </a:r>
          </a:p>
          <a:p>
            <a:r>
              <a:rPr lang="en-US" sz="2200" dirty="0"/>
              <a:t>Usage-based pricing helps carriers catch up with cost of supporting rising demand</a:t>
            </a:r>
          </a:p>
          <a:p>
            <a:r>
              <a:rPr lang="en-US" sz="2200" b="1" dirty="0"/>
              <a:t>Long tail </a:t>
            </a:r>
            <a:r>
              <a:rPr lang="en-US" sz="2200" dirty="0"/>
              <a:t>getting longer</a:t>
            </a:r>
          </a:p>
          <a:p>
            <a:pPr lvl="1"/>
            <a:r>
              <a:rPr lang="en-US" sz="2000" dirty="0"/>
              <a:t>demand of heaviest users increases </a:t>
            </a:r>
            <a:r>
              <a:rPr lang="en-US" sz="2000" b="1" dirty="0"/>
              <a:t>the most</a:t>
            </a:r>
          </a:p>
          <a:p>
            <a:pPr lvl="1"/>
            <a:r>
              <a:rPr lang="en-US" sz="2000" dirty="0"/>
              <a:t>heavy users are dominant factor in how much it costs ISP/carrier to manage network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235" y="5413058"/>
            <a:ext cx="5715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/>
              <a:t>As tail gets longer, (cost – revenue) increases, when using flat-rate pricing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Usage-based Pricing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4572000"/>
            <a:ext cx="8001000" cy="2199190"/>
          </a:xfrm>
        </p:spPr>
        <p:txBody>
          <a:bodyPr/>
          <a:lstStyle/>
          <a:p>
            <a:r>
              <a:rPr lang="en-US" dirty="0"/>
              <a:t>Verizon 2016</a:t>
            </a:r>
          </a:p>
          <a:p>
            <a:r>
              <a:rPr lang="en-US" dirty="0"/>
              <a:t>“Baseline” flat rate</a:t>
            </a:r>
          </a:p>
          <a:p>
            <a:r>
              <a:rPr lang="en-US" dirty="0"/>
              <a:t>Above baseline, usage-based pricing kicks in</a:t>
            </a:r>
          </a:p>
          <a:p>
            <a:r>
              <a:rPr lang="en-US" dirty="0"/>
              <a:t>Overall charge is based on </a:t>
            </a:r>
            <a:r>
              <a:rPr lang="en-US" b="1" dirty="0"/>
              <a:t>total</a:t>
            </a:r>
            <a:r>
              <a:rPr lang="en-US" dirty="0"/>
              <a:t> monthly usage (</a:t>
            </a:r>
            <a:r>
              <a:rPr lang="en-US" b="1" dirty="0"/>
              <a:t>how much</a:t>
            </a:r>
            <a:r>
              <a:rPr lang="en-US" dirty="0"/>
              <a:t> used, </a:t>
            </a:r>
            <a:r>
              <a:rPr lang="en-US" b="1" dirty="0"/>
              <a:t>not</a:t>
            </a:r>
            <a:r>
              <a:rPr lang="en-US" dirty="0"/>
              <a:t> when, where, or how it is used)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00200"/>
            <a:ext cx="6108580" cy="33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</a:t>
            </a:r>
            <a:r>
              <a:rPr lang="en-US" b="1" dirty="0"/>
              <a:t>free</a:t>
            </a:r>
            <a:r>
              <a:rPr lang="en-US" dirty="0"/>
              <a:t> pie of pizza and you are hungry</a:t>
            </a:r>
          </a:p>
          <a:p>
            <a:r>
              <a:rPr lang="en-US" dirty="0"/>
              <a:t>First piece</a:t>
            </a:r>
          </a:p>
          <a:p>
            <a:pPr lvl="1"/>
            <a:r>
              <a:rPr lang="en-US" dirty="0"/>
              <a:t>taste great</a:t>
            </a:r>
          </a:p>
          <a:p>
            <a:r>
              <a:rPr lang="en-US" dirty="0"/>
              <a:t>Second piece</a:t>
            </a:r>
          </a:p>
          <a:p>
            <a:pPr lvl="1"/>
            <a:r>
              <a:rPr lang="en-US" dirty="0"/>
              <a:t>taste quite good</a:t>
            </a:r>
          </a:p>
          <a:p>
            <a:r>
              <a:rPr lang="en-US" dirty="0"/>
              <a:t>Third piece</a:t>
            </a:r>
          </a:p>
          <a:p>
            <a:pPr lvl="1"/>
            <a:r>
              <a:rPr lang="en-US" dirty="0"/>
              <a:t>taste good, but not as hungry anymore, so it’s not doing quite as much “good” as the first or second did </a:t>
            </a:r>
          </a:p>
          <a:p>
            <a:r>
              <a:rPr lang="en-US" dirty="0"/>
              <a:t>Eventually, indifferent to eating another slice. Since it’s free, you might go for it since it tastes good, but you would </a:t>
            </a:r>
            <a:r>
              <a:rPr lang="en-US" b="1" dirty="0"/>
              <a:t>not</a:t>
            </a:r>
            <a:r>
              <a:rPr lang="en-US" dirty="0"/>
              <a:t> be willing to </a:t>
            </a:r>
            <a:r>
              <a:rPr lang="en-US" b="1" dirty="0"/>
              <a:t>pay</a:t>
            </a:r>
            <a:r>
              <a:rPr lang="en-US" dirty="0"/>
              <a:t> for another at this point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981200"/>
            <a:ext cx="2209800" cy="21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Happiness via 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Notion of </a:t>
            </a:r>
            <a:r>
              <a:rPr lang="en-US" sz="2200" b="1" dirty="0">
                <a:solidFill>
                  <a:srgbClr val="0000FF"/>
                </a:solidFill>
              </a:rPr>
              <a:t>utility</a:t>
            </a:r>
            <a:r>
              <a:rPr lang="en-US" sz="2200" dirty="0"/>
              <a:t> models how a person’s “happiness” changes with </a:t>
            </a:r>
            <a:r>
              <a:rPr lang="en-US" sz="2200" b="1" dirty="0"/>
              <a:t>amount of resource </a:t>
            </a:r>
            <a:r>
              <a:rPr lang="en-US" sz="2200" dirty="0"/>
              <a:t>allocated to her</a:t>
            </a:r>
          </a:p>
          <a:p>
            <a:r>
              <a:rPr lang="en-US" sz="2200" dirty="0"/>
              <a:t>What will the “curve” look like?</a:t>
            </a:r>
          </a:p>
          <a:p>
            <a:r>
              <a:rPr lang="en-US" sz="2200" dirty="0"/>
              <a:t>Two common characteristics of utility curve</a:t>
            </a:r>
          </a:p>
          <a:p>
            <a:pPr lvl="1"/>
            <a:r>
              <a:rPr lang="en-US" sz="2000" dirty="0"/>
              <a:t>increasing </a:t>
            </a:r>
            <a:r>
              <a:rPr lang="en-US" sz="2000" b="1" dirty="0"/>
              <a:t>→</a:t>
            </a:r>
            <a:r>
              <a:rPr lang="en-US" sz="2000" dirty="0"/>
              <a:t> higher quantity, higher utility</a:t>
            </a:r>
          </a:p>
          <a:p>
            <a:pPr lvl="1"/>
            <a:r>
              <a:rPr lang="en-US" sz="2000" dirty="0"/>
              <a:t>diminishing marginal returns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63" y="3886201"/>
            <a:ext cx="4604888" cy="2695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9323" y="6381690"/>
            <a:ext cx="2225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(e.g</a:t>
            </a:r>
            <a:r>
              <a:rPr lang="en-US" sz="2000">
                <a:solidFill>
                  <a:srgbClr val="0000FF"/>
                </a:solidFill>
              </a:rPr>
              <a:t>., pizza, data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71600" y="4534868"/>
            <a:ext cx="2761602" cy="1398210"/>
            <a:chOff x="1371600" y="4534868"/>
            <a:chExt cx="2761602" cy="13982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600" y="4534868"/>
              <a:ext cx="1414660" cy="139821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3154794" y="5067857"/>
              <a:ext cx="978408" cy="332232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8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how to quantify </a:t>
            </a:r>
            <a:r>
              <a:rPr lang="en-US" b="1" dirty="0">
                <a:solidFill>
                  <a:srgbClr val="0000FF"/>
                </a:solidFill>
              </a:rPr>
              <a:t>utility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0000FF"/>
                </a:solidFill>
              </a:rPr>
              <a:t>happiness</a:t>
            </a:r>
            <a:r>
              <a:rPr lang="en-US" dirty="0"/>
              <a:t>)?</a:t>
            </a:r>
          </a:p>
          <a:p>
            <a:r>
              <a:rPr lang="en-US" dirty="0"/>
              <a:t>A: one way is to </a:t>
            </a:r>
            <a:r>
              <a:rPr lang="en-US" b="1" dirty="0">
                <a:solidFill>
                  <a:srgbClr val="FF0000"/>
                </a:solidFill>
              </a:rPr>
              <a:t>observe</a:t>
            </a:r>
            <a:r>
              <a:rPr lang="en-US" dirty="0"/>
              <a:t> how consumers </a:t>
            </a:r>
            <a:r>
              <a:rPr lang="en-US" b="1" dirty="0">
                <a:solidFill>
                  <a:srgbClr val="0000FF"/>
                </a:solidFill>
              </a:rPr>
              <a:t>behave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with respect to </a:t>
            </a:r>
            <a:r>
              <a:rPr lang="en-US" b="1" dirty="0">
                <a:solidFill>
                  <a:srgbClr val="0000FF"/>
                </a:solidFill>
              </a:rPr>
              <a:t>resource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in question</a:t>
            </a:r>
          </a:p>
          <a:p>
            <a:r>
              <a:rPr lang="en-US" dirty="0"/>
              <a:t>Whenever making a purchase, make </a:t>
            </a:r>
            <a:r>
              <a:rPr lang="en-US" b="1" dirty="0">
                <a:solidFill>
                  <a:srgbClr val="0000FF"/>
                </a:solidFill>
              </a:rPr>
              <a:t>net utility </a:t>
            </a:r>
            <a:r>
              <a:rPr lang="en-US" b="1" dirty="0"/>
              <a:t>as high as possible</a:t>
            </a:r>
            <a:r>
              <a:rPr lang="en-US" dirty="0"/>
              <a:t> </a:t>
            </a:r>
          </a:p>
          <a:p>
            <a:r>
              <a:rPr lang="en-US" b="1" dirty="0"/>
              <a:t>Net utility </a:t>
            </a:r>
            <a:r>
              <a:rPr lang="en-US" dirty="0"/>
              <a:t>= </a:t>
            </a:r>
            <a:r>
              <a:rPr lang="en-US" b="1" dirty="0"/>
              <a:t>payoff</a:t>
            </a:r>
            <a:r>
              <a:rPr lang="en-US" dirty="0"/>
              <a:t> = [</a:t>
            </a:r>
            <a:r>
              <a:rPr lang="en-US" b="1" dirty="0"/>
              <a:t>satisfaction</a:t>
            </a:r>
            <a:r>
              <a:rPr lang="en-US" dirty="0"/>
              <a:t> </a:t>
            </a:r>
            <a:r>
              <a:rPr lang="en-US" b="1" dirty="0"/>
              <a:t>−</a:t>
            </a:r>
            <a:r>
              <a:rPr lang="en-US" dirty="0"/>
              <a:t> </a:t>
            </a:r>
            <a:r>
              <a:rPr lang="en-US" b="1" dirty="0"/>
              <a:t>price paid</a:t>
            </a:r>
            <a:r>
              <a:rPr lang="en-US" dirty="0"/>
              <a:t>]</a:t>
            </a:r>
          </a:p>
          <a:p>
            <a:r>
              <a:rPr lang="en-US" dirty="0"/>
              <a:t>When customer purchases an </a:t>
            </a:r>
            <a:r>
              <a:rPr lang="en-US" b="1" dirty="0"/>
              <a:t>amount</a:t>
            </a:r>
            <a:r>
              <a:rPr lang="en-US" dirty="0"/>
              <a:t> of a resource at a specific </a:t>
            </a:r>
            <a:r>
              <a:rPr lang="en-US" b="1" dirty="0"/>
              <a:t>unit price </a:t>
            </a:r>
            <a:r>
              <a:rPr lang="en-US" dirty="0"/>
              <a:t>(i.e., $10/GB),    </a:t>
            </a:r>
          </a:p>
          <a:p>
            <a:r>
              <a:rPr lang="en-US" dirty="0"/>
              <a:t>                       </a:t>
            </a:r>
          </a:p>
          <a:p>
            <a:r>
              <a:rPr lang="en-US" b="1" dirty="0"/>
              <a:t>Quantity</a:t>
            </a:r>
            <a:r>
              <a:rPr lang="en-US" dirty="0"/>
              <a:t> a user purchases depends on </a:t>
            </a:r>
            <a:r>
              <a:rPr lang="en-US" b="1" dirty="0"/>
              <a:t>price</a:t>
            </a:r>
            <a:r>
              <a:rPr lang="en-US" dirty="0"/>
              <a:t> charged</a:t>
            </a:r>
          </a:p>
          <a:p>
            <a:pPr lvl="1"/>
            <a:r>
              <a:rPr lang="en-US" dirty="0"/>
              <a:t>a relationship known as </a:t>
            </a:r>
            <a:r>
              <a:rPr lang="en-US" b="1" dirty="0">
                <a:solidFill>
                  <a:srgbClr val="0000FF"/>
                </a:solidFill>
              </a:rPr>
              <a:t>demand (desire for resources at different prices) </a:t>
            </a:r>
            <a:r>
              <a:rPr lang="en-US" dirty="0"/>
              <a:t>                               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</a:t>
            </a:r>
            <a:r>
              <a:rPr lang="en-US"/>
              <a:t>Utility (Payoff)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580122" y="4840932"/>
            <a:ext cx="1447800" cy="5334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407744" y="4840932"/>
            <a:ext cx="12446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34309" y="4876800"/>
            <a:ext cx="783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net utility </a:t>
            </a:r>
            <a:r>
              <a:rPr lang="en-US" sz="2400" dirty="0"/>
              <a:t>= </a:t>
            </a:r>
            <a:r>
              <a:rPr lang="en-US" sz="2400" b="1" dirty="0"/>
              <a:t>payoff</a:t>
            </a:r>
            <a:r>
              <a:rPr lang="en-US" sz="2400" dirty="0"/>
              <a:t> = </a:t>
            </a:r>
            <a:r>
              <a:rPr lang="en-US" sz="2400" b="1" dirty="0">
                <a:solidFill>
                  <a:srgbClr val="0000FF"/>
                </a:solidFill>
              </a:rPr>
              <a:t>utility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– (</a:t>
            </a:r>
            <a:r>
              <a:rPr lang="en-US" sz="2400" b="1" dirty="0">
                <a:solidFill>
                  <a:srgbClr val="0000FF"/>
                </a:solidFill>
              </a:rPr>
              <a:t>unit price X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quantity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7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157585"/>
            <a:ext cx="4267199" cy="2674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sz="2200" b="1" dirty="0">
                <a:solidFill>
                  <a:srgbClr val="0000FF"/>
                </a:solidFill>
              </a:rPr>
              <a:t>Demand function </a:t>
            </a:r>
            <a:r>
              <a:rPr lang="en-US" sz="2200" dirty="0"/>
              <a:t>capture the </a:t>
            </a:r>
            <a:r>
              <a:rPr lang="en-US" sz="2200" b="1" dirty="0"/>
              <a:t>volume of demand</a:t>
            </a:r>
            <a:r>
              <a:rPr lang="en-US" sz="2200" dirty="0"/>
              <a:t> as a function of </a:t>
            </a:r>
            <a:r>
              <a:rPr lang="en-US" sz="2200" b="1" dirty="0"/>
              <a:t>price offered </a:t>
            </a:r>
          </a:p>
          <a:p>
            <a:pPr lvl="1"/>
            <a:r>
              <a:rPr lang="en-US" sz="2000" dirty="0"/>
              <a:t>observed via consumer behavior</a:t>
            </a:r>
          </a:p>
          <a:p>
            <a:pPr lvl="1"/>
            <a:r>
              <a:rPr lang="en-US" sz="2000" dirty="0"/>
              <a:t>e.g., higher price, lower demand</a:t>
            </a:r>
          </a:p>
          <a:p>
            <a:r>
              <a:rPr lang="en-US" sz="2200" b="1" dirty="0"/>
              <a:t>Demand curve: </a:t>
            </a:r>
            <a:r>
              <a:rPr lang="en-US" sz="2200" dirty="0"/>
              <a:t>depicts</a:t>
            </a:r>
            <a:r>
              <a:rPr lang="en-US" sz="2200" b="1" dirty="0"/>
              <a:t> </a:t>
            </a:r>
            <a:r>
              <a:rPr lang="en-US" sz="2200" dirty="0"/>
              <a:t>relationship between price and demand</a:t>
            </a:r>
          </a:p>
          <a:p>
            <a:pPr lvl="1"/>
            <a:r>
              <a:rPr lang="en-US" sz="2000" dirty="0"/>
              <a:t>a decreasing (never increasing) function of price</a:t>
            </a:r>
          </a:p>
          <a:p>
            <a:pPr lvl="1"/>
            <a:r>
              <a:rPr lang="en-US" sz="2000" dirty="0"/>
              <a:t>can take different shapes </a:t>
            </a:r>
          </a:p>
          <a:p>
            <a:r>
              <a:rPr lang="en-US" sz="2200" dirty="0"/>
              <a:t>e.g., </a:t>
            </a:r>
            <a:r>
              <a:rPr lang="en-US" sz="2200" b="1" dirty="0">
                <a:solidFill>
                  <a:srgbClr val="0000FF"/>
                </a:solidFill>
              </a:rPr>
              <a:t>linear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demand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71600" y="4953000"/>
            <a:ext cx="2514600" cy="1794950"/>
            <a:chOff x="565701" y="4507468"/>
            <a:chExt cx="2771858" cy="2110264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066800" y="4876800"/>
              <a:ext cx="0" cy="1371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066799" y="6223000"/>
              <a:ext cx="2057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65701" y="4507468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2468878" y="6248400"/>
              <a:ext cx="868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price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6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Cell Phone Bill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charges </a:t>
            </a:r>
            <a:r>
              <a:rPr lang="en-US" dirty="0"/>
              <a:t>make up a significant part of our cell phone bills 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data plans </a:t>
            </a:r>
            <a:r>
              <a:rPr lang="en-US" dirty="0"/>
              <a:t>in our </a:t>
            </a:r>
            <a:r>
              <a:rPr lang="en-US" b="1" dirty="0"/>
              <a:t>cellular</a:t>
            </a:r>
            <a:r>
              <a:rPr lang="en-US" dirty="0"/>
              <a:t> </a:t>
            </a:r>
            <a:r>
              <a:rPr lang="en-US" b="1" dirty="0"/>
              <a:t>contracts</a:t>
            </a:r>
            <a:r>
              <a:rPr lang="en-US" dirty="0"/>
              <a:t> dictate how much we will pay for the </a:t>
            </a:r>
            <a:r>
              <a:rPr lang="en-US" b="1" dirty="0">
                <a:solidFill>
                  <a:srgbClr val="0000FF"/>
                </a:solidFill>
              </a:rPr>
              <a:t>bytes</a:t>
            </a:r>
            <a:r>
              <a:rPr lang="en-US" dirty="0">
                <a:solidFill>
                  <a:srgbClr val="0000FF"/>
                </a:solidFill>
              </a:rPr>
              <a:t> (</a:t>
            </a:r>
            <a:r>
              <a:rPr lang="en-US" b="1" dirty="0">
                <a:solidFill>
                  <a:srgbClr val="0000FF"/>
                </a:solidFill>
              </a:rPr>
              <a:t>data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/>
              <a:t>we consume </a:t>
            </a:r>
          </a:p>
          <a:p>
            <a:r>
              <a:rPr lang="en-US" dirty="0"/>
              <a:t>How do cellular providers set these </a:t>
            </a:r>
            <a:r>
              <a:rPr lang="en-US" b="1" dirty="0"/>
              <a:t>price</a:t>
            </a:r>
            <a:r>
              <a:rPr lang="en-US" dirty="0"/>
              <a:t> </a:t>
            </a:r>
            <a:r>
              <a:rPr lang="en-US" b="1" dirty="0"/>
              <a:t>points</a:t>
            </a:r>
            <a:r>
              <a:rPr lang="en-US" dirty="0"/>
              <a:t>? </a:t>
            </a:r>
          </a:p>
          <a:p>
            <a:r>
              <a:rPr lang="en-US" b="1" dirty="0">
                <a:solidFill>
                  <a:srgbClr val="0000FF"/>
                </a:solidFill>
              </a:rPr>
              <a:t>Usage-based</a:t>
            </a:r>
            <a:r>
              <a:rPr lang="en-US" dirty="0"/>
              <a:t> vs. </a:t>
            </a:r>
            <a:r>
              <a:rPr lang="en-US" b="1" dirty="0">
                <a:solidFill>
                  <a:srgbClr val="0000FF"/>
                </a:solidFill>
              </a:rPr>
              <a:t>flat-rate</a:t>
            </a:r>
            <a:r>
              <a:rPr lang="en-US" dirty="0"/>
              <a:t> pricing schemes</a:t>
            </a:r>
          </a:p>
          <a:p>
            <a:pPr lvl="1"/>
            <a:r>
              <a:rPr lang="en-US" dirty="0"/>
              <a:t>how </a:t>
            </a:r>
            <a:r>
              <a:rPr lang="en-US" b="1" dirty="0">
                <a:solidFill>
                  <a:srgbClr val="0000FF"/>
                </a:solidFill>
              </a:rPr>
              <a:t>usage-based</a:t>
            </a:r>
            <a:r>
              <a:rPr lang="en-US" dirty="0"/>
              <a:t> pricing schemes can send better </a:t>
            </a:r>
            <a:r>
              <a:rPr lang="en-US" b="1" dirty="0">
                <a:solidFill>
                  <a:srgbClr val="FF0000"/>
                </a:solidFill>
              </a:rPr>
              <a:t>feedback signals </a:t>
            </a:r>
            <a:r>
              <a:rPr lang="en-US" dirty="0"/>
              <a:t>than flat-rate, “</a:t>
            </a:r>
            <a:r>
              <a:rPr lang="en-US" b="1" dirty="0">
                <a:solidFill>
                  <a:srgbClr val="0000FF"/>
                </a:solidFill>
              </a:rPr>
              <a:t>buffet</a:t>
            </a:r>
            <a:r>
              <a:rPr lang="en-US" dirty="0"/>
              <a:t>” schemes, leading to </a:t>
            </a:r>
            <a:r>
              <a:rPr lang="en-US" b="1" dirty="0">
                <a:solidFill>
                  <a:srgbClr val="0000FF"/>
                </a:solidFill>
              </a:rPr>
              <a:t>better sharing </a:t>
            </a:r>
            <a:r>
              <a:rPr lang="en-US" dirty="0"/>
              <a:t>of networks </a:t>
            </a:r>
          </a:p>
          <a:p>
            <a:r>
              <a:rPr lang="en-US" b="1" dirty="0">
                <a:solidFill>
                  <a:srgbClr val="0000FF"/>
                </a:solidFill>
              </a:rPr>
              <a:t>Pricing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can be a powerful tool to manage networks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Curve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157" y="1366838"/>
            <a:ext cx="4263033" cy="267176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5157" y="1417638"/>
            <a:ext cx="4724400" cy="515691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Assume seller fixed a usage-based (unit) price,</a:t>
            </a:r>
          </a:p>
          <a:p>
            <a:pPr lvl="1"/>
            <a:r>
              <a:rPr lang="en-US" dirty="0"/>
              <a:t>from </a:t>
            </a:r>
            <a:r>
              <a:rPr lang="en-US" b="1" dirty="0"/>
              <a:t>offered (unit) price</a:t>
            </a:r>
            <a:r>
              <a:rPr lang="en-US" dirty="0"/>
              <a:t>, obtain user’s </a:t>
            </a:r>
            <a:r>
              <a:rPr lang="en-US" b="1" dirty="0"/>
              <a:t>demand</a:t>
            </a:r>
            <a:r>
              <a:rPr lang="en-US" dirty="0"/>
              <a:t> </a:t>
            </a:r>
            <a:r>
              <a:rPr lang="en-US" b="1" dirty="0"/>
              <a:t>(quantity purchased) </a:t>
            </a:r>
            <a:r>
              <a:rPr lang="en-US" dirty="0"/>
              <a:t>on curve </a:t>
            </a:r>
          </a:p>
          <a:p>
            <a:pPr lvl="1"/>
            <a:r>
              <a:rPr lang="en-US" b="1" dirty="0"/>
              <a:t>(total) price paid </a:t>
            </a:r>
            <a:r>
              <a:rPr lang="en-US" dirty="0"/>
              <a:t>= ?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unit price x quantity (area B)</a:t>
            </a:r>
          </a:p>
          <a:p>
            <a:pPr lvl="1"/>
            <a:r>
              <a:rPr lang="en-US" b="1" dirty="0"/>
              <a:t>user’s utility </a:t>
            </a:r>
            <a:r>
              <a:rPr lang="en-US" dirty="0"/>
              <a:t>= ?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B + A </a:t>
            </a:r>
            <a:r>
              <a:rPr lang="en-US" dirty="0"/>
              <a:t>(why? – next slide)</a:t>
            </a:r>
          </a:p>
          <a:p>
            <a:pPr lvl="1"/>
            <a:r>
              <a:rPr lang="en-US" b="1" dirty="0"/>
              <a:t>net utility </a:t>
            </a:r>
            <a:r>
              <a:rPr lang="en-US" dirty="0"/>
              <a:t>= ?</a:t>
            </a:r>
          </a:p>
          <a:p>
            <a:pPr lvl="1"/>
            <a:r>
              <a:rPr lang="en-US" kern="0" dirty="0">
                <a:solidFill>
                  <a:srgbClr val="0000FF"/>
                </a:solidFill>
              </a:rPr>
              <a:t>(B + A) - B = 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57" y="3962400"/>
            <a:ext cx="4263033" cy="261215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743200" y="2209800"/>
            <a:ext cx="38862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2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7595016" y="4565759"/>
            <a:ext cx="1846873" cy="11316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3351"/>
            <a:ext cx="8305800" cy="4525963"/>
          </a:xfrm>
        </p:spPr>
        <p:txBody>
          <a:bodyPr/>
          <a:lstStyle/>
          <a:p>
            <a:r>
              <a:rPr lang="en-US" sz="2200" dirty="0"/>
              <a:t>Utility function (U) captures</a:t>
            </a:r>
            <a:r>
              <a:rPr lang="en-US" sz="2200" b="1" dirty="0"/>
              <a:t> </a:t>
            </a:r>
            <a:r>
              <a:rPr lang="en-US" sz="2200" dirty="0"/>
              <a:t>“how happy” a user would be if a certain </a:t>
            </a:r>
            <a:r>
              <a:rPr lang="en-US" sz="2200" b="1" dirty="0"/>
              <a:t>quantity</a:t>
            </a:r>
            <a:r>
              <a:rPr lang="en-US" sz="2200" dirty="0"/>
              <a:t> of resources (</a:t>
            </a:r>
            <a:r>
              <a:rPr lang="en-US" sz="2200" i="1" dirty="0"/>
              <a:t>x</a:t>
            </a:r>
            <a:r>
              <a:rPr lang="en-US" sz="2200" dirty="0"/>
              <a:t>) is allocated - [U(</a:t>
            </a:r>
            <a:r>
              <a:rPr lang="en-US" sz="2200" i="1" dirty="0"/>
              <a:t>x</a:t>
            </a:r>
            <a:r>
              <a:rPr lang="en-US" sz="2200" dirty="0"/>
              <a:t>)]</a:t>
            </a:r>
          </a:p>
          <a:p>
            <a:r>
              <a:rPr lang="en-US" sz="2200" b="1" dirty="0"/>
              <a:t>net utility </a:t>
            </a:r>
            <a:r>
              <a:rPr lang="en-US" sz="2200" dirty="0"/>
              <a:t>= </a:t>
            </a:r>
            <a:r>
              <a:rPr lang="en-US" sz="2200" b="1" dirty="0"/>
              <a:t>utility</a:t>
            </a:r>
            <a:r>
              <a:rPr lang="en-US" sz="2200" dirty="0"/>
              <a:t> – (unit price) X (</a:t>
            </a:r>
            <a:r>
              <a:rPr lang="en-US" sz="2200" b="1" dirty="0"/>
              <a:t>quantity)</a:t>
            </a:r>
          </a:p>
          <a:p>
            <a:r>
              <a:rPr lang="en-US" sz="2200" b="1" dirty="0"/>
              <a:t>net utility </a:t>
            </a:r>
            <a:r>
              <a:rPr lang="en-US" sz="2200" dirty="0"/>
              <a:t>= U(</a:t>
            </a:r>
            <a:r>
              <a:rPr lang="en-US" sz="2200" i="1" dirty="0"/>
              <a:t>x</a:t>
            </a:r>
            <a:r>
              <a:rPr lang="en-US" sz="2200" dirty="0"/>
              <a:t>) – </a:t>
            </a:r>
            <a:r>
              <a:rPr lang="en-US" sz="2200" i="1" dirty="0" err="1"/>
              <a:t>px</a:t>
            </a:r>
            <a:endParaRPr lang="en-US" sz="2200" i="1" dirty="0"/>
          </a:p>
          <a:p>
            <a:r>
              <a:rPr lang="en-US" sz="2200" dirty="0"/>
              <a:t>How to maximize </a:t>
            </a:r>
            <a:r>
              <a:rPr lang="en-US" sz="2200" b="1" dirty="0"/>
              <a:t>net utility</a:t>
            </a:r>
            <a:r>
              <a:rPr lang="en-US" sz="2200" dirty="0"/>
              <a:t>?</a:t>
            </a:r>
          </a:p>
          <a:p>
            <a:pPr lvl="1"/>
            <a:r>
              <a:rPr lang="en-US" sz="2000" dirty="0"/>
              <a:t>pick </a:t>
            </a:r>
            <a:r>
              <a:rPr lang="en-US" sz="2000" i="1" dirty="0"/>
              <a:t>x</a:t>
            </a:r>
            <a:r>
              <a:rPr lang="en-US" sz="2000" dirty="0"/>
              <a:t> that maximizes the above</a:t>
            </a:r>
          </a:p>
          <a:p>
            <a:r>
              <a:rPr lang="en-US" sz="2200" dirty="0"/>
              <a:t>Assume U(</a:t>
            </a:r>
            <a:r>
              <a:rPr lang="en-US" sz="2200" i="1" dirty="0"/>
              <a:t>x</a:t>
            </a:r>
            <a:r>
              <a:rPr lang="en-US" sz="2200" dirty="0"/>
              <a:t>) is </a:t>
            </a:r>
            <a:r>
              <a:rPr lang="en-US" sz="2200" b="1" dirty="0"/>
              <a:t>concave</a:t>
            </a:r>
            <a:r>
              <a:rPr lang="en-US" sz="2200" dirty="0"/>
              <a:t>, take </a:t>
            </a:r>
            <a:r>
              <a:rPr lang="en-US" sz="2200" dirty="0">
                <a:solidFill>
                  <a:srgbClr val="0000FF"/>
                </a:solidFill>
              </a:rPr>
              <a:t>derivative</a:t>
            </a:r>
            <a:r>
              <a:rPr lang="en-US" sz="2200" dirty="0"/>
              <a:t> with respect to </a:t>
            </a:r>
            <a:r>
              <a:rPr lang="en-US" sz="2200" i="1" dirty="0"/>
              <a:t>x</a:t>
            </a:r>
            <a:r>
              <a:rPr lang="en-US" sz="2200" dirty="0"/>
              <a:t> and let it be 0</a:t>
            </a:r>
          </a:p>
          <a:p>
            <a:pPr lvl="1"/>
            <a:r>
              <a:rPr lang="en-US" sz="2000" dirty="0"/>
              <a:t>Uʹ(</a:t>
            </a:r>
            <a:r>
              <a:rPr lang="en-US" sz="2000" i="1" dirty="0"/>
              <a:t>x</a:t>
            </a:r>
            <a:r>
              <a:rPr lang="en-US" sz="2000" dirty="0"/>
              <a:t>) = </a:t>
            </a:r>
            <a:r>
              <a:rPr lang="en-US" sz="2000" i="1" dirty="0"/>
              <a:t>p</a:t>
            </a:r>
          </a:p>
          <a:p>
            <a:r>
              <a:rPr lang="en-US" sz="2200" dirty="0"/>
              <a:t>Since Uʹ is </a:t>
            </a:r>
            <a:r>
              <a:rPr lang="en-US" sz="2200" dirty="0">
                <a:solidFill>
                  <a:srgbClr val="0000FF"/>
                </a:solidFill>
              </a:rPr>
              <a:t>invertible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 = Uʹ</a:t>
            </a:r>
            <a:r>
              <a:rPr lang="en-US" sz="2200" baseline="30000" dirty="0"/>
              <a:t>-1</a:t>
            </a:r>
            <a:r>
              <a:rPr lang="en-US" sz="2200" dirty="0"/>
              <a:t>(</a:t>
            </a:r>
            <a:r>
              <a:rPr lang="en-US" sz="2200" i="1" dirty="0"/>
              <a:t>p</a:t>
            </a:r>
            <a:r>
              <a:rPr lang="en-US" sz="2200" dirty="0"/>
              <a:t>) </a:t>
            </a:r>
          </a:p>
          <a:p>
            <a:pPr lvl="1"/>
            <a:r>
              <a:rPr lang="en-US" sz="2000" dirty="0"/>
              <a:t>let </a:t>
            </a:r>
            <a:r>
              <a:rPr lang="en-US" sz="2000" i="1" dirty="0"/>
              <a:t>x </a:t>
            </a:r>
            <a:r>
              <a:rPr lang="en-US" sz="2000" dirty="0"/>
              <a:t>= D(</a:t>
            </a:r>
            <a:r>
              <a:rPr lang="en-US" sz="2000" i="1" dirty="0"/>
              <a:t>p</a:t>
            </a:r>
            <a:r>
              <a:rPr lang="en-US" sz="2000" dirty="0"/>
              <a:t>)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/>
              <a:t>→</a:t>
            </a:r>
            <a:r>
              <a:rPr lang="en-US" sz="2000" b="1" dirty="0">
                <a:solidFill>
                  <a:srgbClr val="0000FF"/>
                </a:solidFill>
              </a:rPr>
              <a:t> demand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function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utility</a:t>
            </a:r>
            <a:r>
              <a:rPr lang="en-US" sz="2000" dirty="0">
                <a:solidFill>
                  <a:srgbClr val="FF0000"/>
                </a:solidFill>
              </a:rPr>
              <a:t> function determines corresponding </a:t>
            </a:r>
            <a:r>
              <a:rPr lang="en-US" sz="2000" b="1" dirty="0">
                <a:solidFill>
                  <a:srgbClr val="FF0000"/>
                </a:solidFill>
              </a:rPr>
              <a:t>demand</a:t>
            </a:r>
            <a:r>
              <a:rPr lang="en-US" sz="2000" dirty="0">
                <a:solidFill>
                  <a:srgbClr val="FF0000"/>
                </a:solidFill>
              </a:rPr>
              <a:t> function</a:t>
            </a:r>
          </a:p>
          <a:p>
            <a:r>
              <a:rPr lang="en-US" sz="2200" dirty="0"/>
              <a:t>Since Uʹ = D</a:t>
            </a:r>
            <a:r>
              <a:rPr lang="en-US" sz="2200" baseline="30000" dirty="0"/>
              <a:t>-1</a:t>
            </a:r>
            <a:r>
              <a:rPr lang="en-US" sz="2200" dirty="0"/>
              <a:t>, </a:t>
            </a:r>
            <a:r>
              <a:rPr lang="en-US" sz="2200" b="1" dirty="0"/>
              <a:t>utility</a:t>
            </a:r>
            <a:r>
              <a:rPr lang="en-US" sz="2200" dirty="0"/>
              <a:t> to user is the </a:t>
            </a:r>
            <a:r>
              <a:rPr lang="en-US" sz="2200" b="1" dirty="0">
                <a:solidFill>
                  <a:srgbClr val="0000FF"/>
                </a:solidFill>
              </a:rPr>
              <a:t>area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0000FF"/>
                </a:solidFill>
              </a:rPr>
              <a:t>integration</a:t>
            </a:r>
            <a:r>
              <a:rPr lang="en-US" sz="2200" dirty="0"/>
              <a:t>) under the </a:t>
            </a:r>
            <a:r>
              <a:rPr lang="en-US" sz="2200" b="1" dirty="0">
                <a:solidFill>
                  <a:srgbClr val="0000FF"/>
                </a:solidFill>
              </a:rPr>
              <a:t>inverse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0000FF"/>
                </a:solidFill>
              </a:rPr>
              <a:t>demand curve</a:t>
            </a:r>
            <a:r>
              <a:rPr lang="en-US" sz="2200" dirty="0"/>
              <a:t>: U = ∫D</a:t>
            </a:r>
            <a:r>
              <a:rPr lang="en-US" sz="2200" baseline="30000" dirty="0"/>
              <a:t>-1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Utility from Demand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934" y="2715409"/>
            <a:ext cx="1791666" cy="10487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705600" y="2278805"/>
            <a:ext cx="2378684" cy="1600435"/>
            <a:chOff x="6705600" y="2278805"/>
            <a:chExt cx="2378684" cy="16004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2278805"/>
              <a:ext cx="2378684" cy="145752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07876" y="3602241"/>
              <a:ext cx="478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(</a:t>
              </a:r>
              <a:r>
                <a:rPr lang="en-US" sz="1200" i="1" dirty="0"/>
                <a:t>p</a:t>
              </a:r>
              <a:r>
                <a:rPr lang="en-US" sz="1200" dirty="0"/>
                <a:t>)</a:t>
              </a:r>
            </a:p>
          </p:txBody>
        </p:sp>
      </p:grpSp>
      <p:sp>
        <p:nvSpPr>
          <p:cNvPr id="4" name="Right Arrow 3"/>
          <p:cNvSpPr/>
          <p:nvPr/>
        </p:nvSpPr>
        <p:spPr>
          <a:xfrm>
            <a:off x="6332842" y="3246754"/>
            <a:ext cx="457200" cy="1589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96755" y="698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7279868B-A2E0-4E44-A651-7C73884F45D7}"/>
              </a:ext>
            </a:extLst>
          </p:cNvPr>
          <p:cNvSpPr/>
          <p:nvPr/>
        </p:nvSpPr>
        <p:spPr>
          <a:xfrm>
            <a:off x="8485892" y="3879240"/>
            <a:ext cx="353308" cy="8451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under Usage-based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dirty="0"/>
              <a:t>Why is it that the quantity a user consumes will be </a:t>
            </a:r>
            <a:r>
              <a:rPr lang="en-US" b="1" dirty="0">
                <a:solidFill>
                  <a:srgbClr val="0000FF"/>
                </a:solidFill>
              </a:rPr>
              <a:t>fixed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to </a:t>
            </a:r>
            <a:r>
              <a:rPr lang="en-US" b="1" dirty="0"/>
              <a:t>demand curve </a:t>
            </a:r>
            <a:r>
              <a:rPr lang="en-US" dirty="0"/>
              <a:t>in the first place? </a:t>
            </a:r>
          </a:p>
          <a:p>
            <a:r>
              <a:rPr lang="en-US" b="1" dirty="0"/>
              <a:t>Or</a:t>
            </a:r>
            <a:r>
              <a:rPr lang="en-US" dirty="0"/>
              <a:t> why would a person </a:t>
            </a:r>
            <a:r>
              <a:rPr lang="en-US" b="1" dirty="0"/>
              <a:t>not</a:t>
            </a:r>
            <a:r>
              <a:rPr lang="en-US" dirty="0"/>
              <a:t> be incentivized to consume more, or to purchase less? </a:t>
            </a:r>
          </a:p>
          <a:p>
            <a:r>
              <a:rPr lang="en-US" dirty="0"/>
              <a:t>Answer: Under usage-based pricing, </a:t>
            </a:r>
            <a:r>
              <a:rPr lang="en-US" b="1" dirty="0"/>
              <a:t>the quantity at the unit price </a:t>
            </a:r>
            <a:r>
              <a:rPr lang="en-US" dirty="0"/>
              <a:t>is the one that </a:t>
            </a:r>
            <a:r>
              <a:rPr lang="en-US" b="1" dirty="0"/>
              <a:t>maximizes</a:t>
            </a:r>
            <a:r>
              <a:rPr lang="en-US" dirty="0"/>
              <a:t> user’s net utility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040356"/>
            <a:ext cx="4495800" cy="2817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735976"/>
            <a:ext cx="3962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Consider what happens when we decrease or increase quantity consumed from demand curve…..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under Usage-based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2842" y="2523073"/>
            <a:ext cx="48235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“Price charged” </a:t>
            </a:r>
            <a:r>
              <a:rPr lang="en-US" sz="2000" dirty="0"/>
              <a:t>decreases by B1, and </a:t>
            </a:r>
            <a:r>
              <a:rPr lang="en-US" sz="2000" b="1" dirty="0"/>
              <a:t>utility</a:t>
            </a:r>
            <a:r>
              <a:rPr lang="en-US" sz="2000" dirty="0"/>
              <a:t> decreases by A1+B1 </a:t>
            </a:r>
          </a:p>
          <a:p>
            <a:r>
              <a:rPr lang="en-US" sz="2000" b="1" dirty="0"/>
              <a:t>→ net utility decreases by A1</a:t>
            </a:r>
          </a:p>
          <a:p>
            <a:endParaRPr lang="en-US" sz="2000" b="1" dirty="0"/>
          </a:p>
          <a:p>
            <a:r>
              <a:rPr lang="en-US" sz="2000" b="1" dirty="0"/>
              <a:t>net utility = utility – cost</a:t>
            </a:r>
          </a:p>
          <a:p>
            <a:r>
              <a:rPr lang="en-US" sz="2000" b="1" dirty="0"/>
              <a:t> → (utility – B1 – A1) – (cost – B1)</a:t>
            </a:r>
          </a:p>
          <a:p>
            <a:r>
              <a:rPr lang="en-US" sz="2000" b="1" dirty="0"/>
              <a:t>  = utility – cost – A1</a:t>
            </a:r>
          </a:p>
          <a:p>
            <a:endParaRPr lang="en-US" sz="2000" b="1" dirty="0"/>
          </a:p>
          <a:p>
            <a:r>
              <a:rPr lang="en-US" sz="2200" b="1" dirty="0">
                <a:solidFill>
                  <a:srgbClr val="0000FF"/>
                </a:solidFill>
              </a:rPr>
              <a:t>Lessened utility outweighs lessened cost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1751800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net utility = utility – (unit price x quantity)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2200"/>
            <a:ext cx="3756190" cy="363881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539E868-DE56-BB41-A933-1049B5B487CB}"/>
              </a:ext>
            </a:extLst>
          </p:cNvPr>
          <p:cNvSpPr/>
          <p:nvPr/>
        </p:nvSpPr>
        <p:spPr>
          <a:xfrm>
            <a:off x="6400800" y="43434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10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under Usage-based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2810343"/>
            <a:ext cx="471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While </a:t>
            </a:r>
            <a:r>
              <a:rPr lang="en-US" sz="2000" b="1" dirty="0"/>
              <a:t>utility</a:t>
            </a:r>
            <a:r>
              <a:rPr lang="en-US" sz="2000" dirty="0"/>
              <a:t> rises by A2, </a:t>
            </a:r>
            <a:r>
              <a:rPr lang="en-US" sz="2000" b="1" dirty="0"/>
              <a:t>price charged</a:t>
            </a:r>
            <a:r>
              <a:rPr lang="en-US" sz="2000" dirty="0"/>
              <a:t> rises by A2+B2 </a:t>
            </a:r>
          </a:p>
          <a:p>
            <a:r>
              <a:rPr lang="en-US" sz="2000" b="1" dirty="0"/>
              <a:t>→ net utility decreases by B2</a:t>
            </a:r>
          </a:p>
          <a:p>
            <a:endParaRPr lang="en-US" sz="2000" b="1" dirty="0"/>
          </a:p>
          <a:p>
            <a:r>
              <a:rPr lang="en-US" sz="2000" b="1" dirty="0"/>
              <a:t>net utility = utility – cost</a:t>
            </a:r>
          </a:p>
          <a:p>
            <a:r>
              <a:rPr lang="en-US" sz="2000" b="1" dirty="0"/>
              <a:t> → (utility + A2) – (cost + A2 + B2)</a:t>
            </a:r>
          </a:p>
          <a:p>
            <a:r>
              <a:rPr lang="en-US" sz="2000" b="1" dirty="0"/>
              <a:t>  = utility – cost – B2</a:t>
            </a:r>
          </a:p>
          <a:p>
            <a:endParaRPr lang="en-US" sz="2000" b="1" dirty="0"/>
          </a:p>
          <a:p>
            <a:r>
              <a:rPr lang="en-US" sz="2200" b="1" dirty="0">
                <a:solidFill>
                  <a:srgbClr val="0000FF"/>
                </a:solidFill>
              </a:rPr>
              <a:t>Added cost outweighs added utility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1797500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net utility = utility – (unit price x quantity)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77471"/>
            <a:ext cx="3962400" cy="359943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88E83FC-545D-884F-862B-AF407C164032}"/>
              </a:ext>
            </a:extLst>
          </p:cNvPr>
          <p:cNvSpPr/>
          <p:nvPr/>
        </p:nvSpPr>
        <p:spPr>
          <a:xfrm>
            <a:off x="6629400" y="4572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under Usage-based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why, under a usage-based scheme, it is always </a:t>
            </a:r>
            <a:r>
              <a:rPr lang="en-US" b="1" dirty="0"/>
              <a:t>in the consumer’s best interest </a:t>
            </a:r>
            <a:r>
              <a:rPr lang="en-US" dirty="0"/>
              <a:t>to </a:t>
            </a:r>
            <a:r>
              <a:rPr lang="en-US" b="1" dirty="0">
                <a:solidFill>
                  <a:srgbClr val="0000FF"/>
                </a:solidFill>
              </a:rPr>
              <a:t>base consumption on demand curve</a:t>
            </a:r>
            <a:r>
              <a:rPr lang="en-US" dirty="0"/>
              <a:t> </a:t>
            </a:r>
          </a:p>
          <a:p>
            <a:r>
              <a:rPr lang="en-US" dirty="0"/>
              <a:t>Charging a </a:t>
            </a:r>
            <a:r>
              <a:rPr lang="en-US" b="1" dirty="0"/>
              <a:t>unit price </a:t>
            </a:r>
            <a:r>
              <a:rPr lang="en-US" dirty="0"/>
              <a:t>for data gives ISP ability to </a:t>
            </a:r>
            <a:r>
              <a:rPr lang="en-US" b="1" dirty="0"/>
              <a:t>regulate</a:t>
            </a:r>
            <a:r>
              <a:rPr lang="en-US" dirty="0"/>
              <a:t> user demand for data consumption over a mobile network </a:t>
            </a:r>
          </a:p>
          <a:p>
            <a:r>
              <a:rPr lang="en-US" dirty="0"/>
              <a:t>If ISP sets </a:t>
            </a:r>
            <a:r>
              <a:rPr lang="en-US" b="1" dirty="0"/>
              <a:t>unit price </a:t>
            </a:r>
            <a:r>
              <a:rPr lang="en-US" dirty="0"/>
              <a:t>based on </a:t>
            </a:r>
            <a:r>
              <a:rPr lang="en-US" b="1" dirty="0"/>
              <a:t>cost</a:t>
            </a:r>
            <a:r>
              <a:rPr lang="en-US" dirty="0"/>
              <a:t> it incurs to operate and maintain network, this will send an efficient </a:t>
            </a:r>
            <a:r>
              <a:rPr lang="en-US" b="1" dirty="0"/>
              <a:t>feedback signal </a:t>
            </a:r>
            <a:r>
              <a:rPr lang="en-US" dirty="0"/>
              <a:t>to consumers: one that forces (</a:t>
            </a:r>
            <a:r>
              <a:rPr lang="en-US" b="1" dirty="0"/>
              <a:t>incentivizes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them to </a:t>
            </a:r>
            <a:r>
              <a:rPr lang="en-US" b="1" dirty="0">
                <a:solidFill>
                  <a:srgbClr val="0000FF"/>
                </a:solidFill>
              </a:rPr>
              <a:t>internalize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negative externality </a:t>
            </a:r>
            <a:r>
              <a:rPr lang="en-US" dirty="0"/>
              <a:t>they are imposing on the network from their consumption </a:t>
            </a:r>
          </a:p>
          <a:p>
            <a:r>
              <a:rPr lang="en-US" dirty="0">
                <a:solidFill>
                  <a:srgbClr val="FF0000"/>
                </a:solidFill>
              </a:rPr>
              <a:t>ISP cost </a:t>
            </a:r>
            <a:r>
              <a:rPr lang="en-US" b="1" dirty="0">
                <a:solidFill>
                  <a:srgbClr val="FF0000"/>
                </a:solidFill>
              </a:rPr>
              <a:t>→ </a:t>
            </a:r>
            <a:r>
              <a:rPr lang="en-US" dirty="0">
                <a:solidFill>
                  <a:srgbClr val="FF0000"/>
                </a:solidFill>
              </a:rPr>
              <a:t>unit price </a:t>
            </a:r>
            <a:r>
              <a:rPr lang="en-US" b="1" dirty="0">
                <a:solidFill>
                  <a:srgbClr val="FF0000"/>
                </a:solidFill>
              </a:rPr>
              <a:t>→ </a:t>
            </a:r>
            <a:r>
              <a:rPr lang="en-US" dirty="0">
                <a:solidFill>
                  <a:srgbClr val="FF0000"/>
                </a:solidFill>
              </a:rPr>
              <a:t>base </a:t>
            </a:r>
            <a:r>
              <a:rPr lang="en-US" b="1" dirty="0">
                <a:solidFill>
                  <a:srgbClr val="FF0000"/>
                </a:solidFill>
              </a:rPr>
              <a:t>usage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b="1" dirty="0">
                <a:solidFill>
                  <a:srgbClr val="FF0000"/>
                </a:solidFill>
              </a:rPr>
              <a:t>demand curve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under Flat-Rate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flat-rate pricing also entice users to </a:t>
            </a:r>
            <a:r>
              <a:rPr lang="en-US" b="1" dirty="0">
                <a:solidFill>
                  <a:srgbClr val="0000FF"/>
                </a:solidFill>
              </a:rPr>
              <a:t>stay on </a:t>
            </a:r>
            <a:r>
              <a:rPr lang="en-US" dirty="0"/>
              <a:t>demand curve? </a:t>
            </a:r>
          </a:p>
          <a:p>
            <a:r>
              <a:rPr lang="en-US" dirty="0"/>
              <a:t>Flat-rate pricing charges a single, fixed amount irrespective of amount consumed </a:t>
            </a:r>
          </a:p>
          <a:p>
            <a:r>
              <a:rPr lang="en-US" dirty="0"/>
              <a:t>Under this scheme, then, it’s in the best interest of a customer to grab as much as possible, until there is no more utility to be gained </a:t>
            </a:r>
          </a:p>
          <a:p>
            <a:r>
              <a:rPr lang="en-US" dirty="0"/>
              <a:t>The user should </a:t>
            </a:r>
            <a:r>
              <a:rPr lang="en-US" dirty="0">
                <a:solidFill>
                  <a:srgbClr val="0000FF"/>
                </a:solidFill>
              </a:rPr>
              <a:t>“</a:t>
            </a:r>
            <a:r>
              <a:rPr lang="en-US" b="1" dirty="0">
                <a:solidFill>
                  <a:srgbClr val="0000FF"/>
                </a:solidFill>
              </a:rPr>
              <a:t>stray</a:t>
            </a:r>
            <a:r>
              <a:rPr lang="en-US" dirty="0">
                <a:solidFill>
                  <a:srgbClr val="0000FF"/>
                </a:solidFill>
              </a:rPr>
              <a:t>” </a:t>
            </a:r>
            <a:r>
              <a:rPr lang="en-US" b="1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demand curve </a:t>
            </a:r>
          </a:p>
          <a:p>
            <a:r>
              <a:rPr lang="en-US" dirty="0"/>
              <a:t>Think about it: if you pay $20 each month for your data plan, what would </a:t>
            </a:r>
            <a:r>
              <a:rPr lang="en-US" b="1" dirty="0"/>
              <a:t>dissuade</a:t>
            </a:r>
            <a:r>
              <a:rPr lang="en-US" dirty="0"/>
              <a:t> you from streaming 100 videos as opposed to 10?</a:t>
            </a:r>
          </a:p>
          <a:p>
            <a:r>
              <a:rPr lang="en-US" dirty="0"/>
              <a:t>Clearly not money!!!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Flat-Rate Pricing Create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User consumes to </a:t>
            </a:r>
            <a:r>
              <a:rPr lang="en-US" sz="2200" b="1" dirty="0"/>
              <a:t>top</a:t>
            </a:r>
            <a:r>
              <a:rPr lang="en-US" sz="2200" dirty="0"/>
              <a:t> of demand curve </a:t>
            </a:r>
            <a:r>
              <a:rPr lang="en-US" sz="2200" dirty="0">
                <a:solidFill>
                  <a:srgbClr val="0000FF"/>
                </a:solidFill>
              </a:rPr>
              <a:t>as if price were 0</a:t>
            </a:r>
          </a:p>
          <a:p>
            <a:r>
              <a:rPr lang="en-US" sz="2200" b="1" dirty="0"/>
              <a:t>User surplus </a:t>
            </a:r>
            <a:r>
              <a:rPr lang="en-US" sz="2200" dirty="0"/>
              <a:t>= [</a:t>
            </a:r>
            <a:r>
              <a:rPr lang="en-US" sz="2200" b="1" dirty="0">
                <a:solidFill>
                  <a:srgbClr val="0000FF"/>
                </a:solidFill>
              </a:rPr>
              <a:t>utility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achieved by customer] – [</a:t>
            </a:r>
            <a:r>
              <a:rPr lang="en-US" sz="2200" b="1" dirty="0">
                <a:solidFill>
                  <a:srgbClr val="0000FF"/>
                </a:solidFill>
              </a:rPr>
              <a:t>cost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incurred by provider] </a:t>
            </a:r>
          </a:p>
          <a:p>
            <a:r>
              <a:rPr lang="en-US" sz="2200" dirty="0"/>
              <a:t>= (A+B+C) – (B+C+D) = A – D</a:t>
            </a:r>
          </a:p>
          <a:p>
            <a:r>
              <a:rPr lang="en-US" sz="2200" dirty="0"/>
              <a:t>Area D = </a:t>
            </a:r>
            <a:r>
              <a:rPr lang="en-US" sz="2000" dirty="0"/>
              <a:t>added cost not counteracted by any gain in utility </a:t>
            </a:r>
          </a:p>
          <a:p>
            <a:r>
              <a:rPr lang="en-US" sz="2000" dirty="0"/>
              <a:t>Waste!</a:t>
            </a:r>
          </a:p>
          <a:p>
            <a:r>
              <a:rPr lang="en-US" sz="2000" dirty="0"/>
              <a:t>Don’t take more than your </a:t>
            </a:r>
            <a:r>
              <a:rPr lang="en-US" sz="2000" b="1" dirty="0"/>
              <a:t>demand</a:t>
            </a:r>
            <a:r>
              <a:rPr lang="en-US" sz="2000" dirty="0"/>
              <a:t> calls for </a:t>
            </a:r>
          </a:p>
          <a:p>
            <a:endParaRPr lang="en-US" sz="2000" dirty="0"/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248400" y="3608555"/>
            <a:ext cx="2552700" cy="3095400"/>
            <a:chOff x="5631373" y="3626140"/>
            <a:chExt cx="2552700" cy="30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1373" y="3626140"/>
              <a:ext cx="2552700" cy="3095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019800" y="3785329"/>
              <a:ext cx="887923" cy="223447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20000" y="3540015"/>
            <a:ext cx="125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Flat rate charge</a:t>
            </a:r>
          </a:p>
        </p:txBody>
      </p:sp>
    </p:spTree>
    <p:extLst>
      <p:ext uri="{BB962C8B-B14F-4D97-AF65-F5344CB8AC3E}">
        <p14:creationId xmlns:p14="http://schemas.microsoft.com/office/powerpoint/2010/main" val="1898121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Flat-Rate Pricing </a:t>
            </a:r>
            <a:br>
              <a:rPr lang="en-US" dirty="0"/>
            </a:br>
            <a:r>
              <a:rPr lang="en-US" dirty="0"/>
              <a:t>Favors Heavy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5881"/>
            <a:ext cx="8382000" cy="1972634"/>
          </a:xfrm>
        </p:spPr>
        <p:txBody>
          <a:bodyPr/>
          <a:lstStyle/>
          <a:p>
            <a:r>
              <a:rPr lang="en-US" sz="2200" b="1" dirty="0"/>
              <a:t>Under flat-rate, to recover capacity cost of ISP</a:t>
            </a:r>
            <a:r>
              <a:rPr lang="en-US" sz="2200" dirty="0"/>
              <a:t>, users are charged based on consumption amount of </a:t>
            </a:r>
            <a:r>
              <a:rPr lang="en-US" sz="2200" b="1" dirty="0">
                <a:solidFill>
                  <a:srgbClr val="0000FF"/>
                </a:solidFill>
              </a:rPr>
              <a:t>average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user </a:t>
            </a:r>
          </a:p>
          <a:p>
            <a:pPr lvl="1"/>
            <a:r>
              <a:rPr lang="en-US" sz="2000" dirty="0"/>
              <a:t>Light user: U1 – R &lt; 0 (negative surplus)</a:t>
            </a:r>
          </a:p>
          <a:p>
            <a:pPr lvl="1"/>
            <a:r>
              <a:rPr lang="en-US" sz="2000" dirty="0"/>
              <a:t>Heavy user: U2 – R &gt; 0</a:t>
            </a:r>
          </a:p>
          <a:p>
            <a:r>
              <a:rPr lang="en-US" sz="2200" dirty="0"/>
              <a:t>Light users </a:t>
            </a:r>
            <a:r>
              <a:rPr lang="en-US" sz="2200" b="1" dirty="0">
                <a:solidFill>
                  <a:srgbClr val="0000FF"/>
                </a:solidFill>
              </a:rPr>
              <a:t>subsidize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heavy user’s </a:t>
            </a:r>
            <a:r>
              <a:rPr lang="en-US" sz="2200" b="1" dirty="0"/>
              <a:t>lifestyle</a:t>
            </a:r>
            <a:r>
              <a:rPr lang="en-US" sz="2200" dirty="0"/>
              <a:t> (utility)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2" y="1981200"/>
            <a:ext cx="2670951" cy="21336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666999" y="1600200"/>
            <a:ext cx="5669843" cy="3124200"/>
            <a:chOff x="2666999" y="1600200"/>
            <a:chExt cx="5669843" cy="3124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6999" y="1600200"/>
              <a:ext cx="5669843" cy="3124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81800" y="17526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Flat </a:t>
              </a:r>
              <a:r>
                <a:rPr lang="en-US" b="1">
                  <a:solidFill>
                    <a:srgbClr val="FF0000"/>
                  </a:solidFill>
                </a:rPr>
                <a:t>rate charge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343400" y="2207915"/>
              <a:ext cx="2438400" cy="457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057292" y="2397046"/>
              <a:ext cx="228600" cy="2680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98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Utility vs. </a:t>
            </a:r>
            <a:r>
              <a:rPr lang="en-US"/>
              <a:t>User Surplus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net utility = utility - unit price x quantity</a:t>
            </a:r>
          </a:p>
          <a:p>
            <a:pPr lvl="1"/>
            <a:r>
              <a:rPr lang="en-US" dirty="0"/>
              <a:t>best used for </a:t>
            </a:r>
            <a:r>
              <a:rPr lang="en-US" b="1" dirty="0">
                <a:solidFill>
                  <a:srgbClr val="0000FF"/>
                </a:solidFill>
              </a:rPr>
              <a:t>usage-based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pricing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  <a:p>
            <a:r>
              <a:rPr lang="en-US" b="1" dirty="0"/>
              <a:t>user surplus = utility - cost incurred by provider</a:t>
            </a:r>
          </a:p>
          <a:p>
            <a:pPr lvl="1"/>
            <a:r>
              <a:rPr lang="en-US" dirty="0"/>
              <a:t>better for </a:t>
            </a:r>
            <a:r>
              <a:rPr lang="en-US" b="1" dirty="0">
                <a:solidFill>
                  <a:srgbClr val="0000FF"/>
                </a:solidFill>
              </a:rPr>
              <a:t>flat-rate</a:t>
            </a:r>
            <a:r>
              <a:rPr lang="en-US" dirty="0"/>
              <a:t> pricing (as there is no notion of </a:t>
            </a:r>
            <a:r>
              <a:rPr lang="en-US"/>
              <a:t>unit price)</a:t>
            </a:r>
            <a:endParaRPr lang="en-US" dirty="0"/>
          </a:p>
          <a:p>
            <a:pPr lvl="1"/>
            <a:r>
              <a:rPr lang="en-US" dirty="0"/>
              <a:t>ISP has to recover its cost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29200" y="4571999"/>
            <a:ext cx="3993442" cy="2158245"/>
            <a:chOff x="2666999" y="1600200"/>
            <a:chExt cx="5669843" cy="3124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6999" y="1600200"/>
              <a:ext cx="5669843" cy="3124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81800" y="1752600"/>
              <a:ext cx="1219199" cy="676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Flat rate charge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343400" y="2207915"/>
              <a:ext cx="2438400" cy="457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7057292" y="2397046"/>
              <a:ext cx="228600" cy="2680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270" y="1981200"/>
            <a:ext cx="2866372" cy="17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97" y="1434365"/>
            <a:ext cx="4119095" cy="2301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Usage-based vs. Flat-rate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34365"/>
            <a:ext cx="5638800" cy="4525963"/>
          </a:xfrm>
        </p:spPr>
        <p:txBody>
          <a:bodyPr/>
          <a:lstStyle/>
          <a:p>
            <a:r>
              <a:rPr lang="en-US" sz="2800" b="1" dirty="0"/>
              <a:t>Flat-rate</a:t>
            </a:r>
            <a:r>
              <a:rPr lang="en-US" sz="2800" dirty="0"/>
              <a:t> pricing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buffet</a:t>
            </a:r>
            <a:r>
              <a:rPr lang="en-US" sz="2400" dirty="0"/>
              <a:t>: all you can eat with fixed price</a:t>
            </a:r>
          </a:p>
          <a:p>
            <a:pPr lvl="1"/>
            <a:r>
              <a:rPr lang="en-US" sz="2400" dirty="0"/>
              <a:t>pros and cons?</a:t>
            </a:r>
          </a:p>
          <a:p>
            <a:pPr lvl="2"/>
            <a:r>
              <a:rPr lang="en-US" dirty="0"/>
              <a:t>good if you are hungry</a:t>
            </a:r>
          </a:p>
          <a:p>
            <a:pPr lvl="2"/>
            <a:r>
              <a:rPr lang="en-US" dirty="0"/>
              <a:t>unfair – light users </a:t>
            </a:r>
            <a:r>
              <a:rPr lang="en-US" b="1" dirty="0"/>
              <a:t>subsidize</a:t>
            </a:r>
            <a:r>
              <a:rPr lang="en-US" dirty="0"/>
              <a:t> heavy users’ lifestyle</a:t>
            </a:r>
          </a:p>
          <a:p>
            <a:pPr lvl="2"/>
            <a:r>
              <a:rPr lang="en-US" dirty="0"/>
              <a:t>can a restaurant keep offering buffet forever without raising $?</a:t>
            </a:r>
          </a:p>
          <a:p>
            <a:pPr lvl="3"/>
            <a:r>
              <a:rPr lang="en-US" b="1" dirty="0">
                <a:solidFill>
                  <a:srgbClr val="0000FF"/>
                </a:solidFill>
              </a:rPr>
              <a:t>tragedy of the commons</a:t>
            </a:r>
          </a:p>
          <a:p>
            <a:r>
              <a:rPr lang="en-US" sz="2800" b="1" dirty="0"/>
              <a:t>Usage-based </a:t>
            </a:r>
            <a:r>
              <a:rPr lang="en-US" sz="2800" dirty="0"/>
              <a:t>pricing</a:t>
            </a:r>
          </a:p>
          <a:p>
            <a:pPr lvl="1"/>
            <a:r>
              <a:rPr lang="en-US" sz="2400" dirty="0"/>
              <a:t>use more, pay more</a:t>
            </a:r>
          </a:p>
          <a:p>
            <a:pPr lvl="1"/>
            <a:r>
              <a:rPr lang="en-US" sz="2400" dirty="0"/>
              <a:t>pros and cons?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29200" y="5624586"/>
            <a:ext cx="3352800" cy="1447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/>
              <a:t>produce less “waste” and match “cost”</a:t>
            </a:r>
          </a:p>
          <a:p>
            <a:r>
              <a:rPr lang="en-US" sz="2000" dirty="0"/>
              <a:t>fairer</a:t>
            </a:r>
          </a:p>
          <a:p>
            <a:endParaRPr lang="en-US" sz="2000" dirty="0"/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729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Upgrade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503"/>
            <a:ext cx="5257800" cy="3200400"/>
          </a:xfrm>
        </p:spPr>
        <p:txBody>
          <a:bodyPr/>
          <a:lstStyle/>
          <a:p>
            <a:r>
              <a:rPr lang="en-US" dirty="0"/>
              <a:t>Shifts demand curve to the right</a:t>
            </a:r>
          </a:p>
          <a:p>
            <a:pPr lvl="1"/>
            <a:r>
              <a:rPr lang="en-US" dirty="0"/>
              <a:t>as there will be higher demand if price remains the same while service is enhanced </a:t>
            </a:r>
          </a:p>
          <a:p>
            <a:r>
              <a:rPr lang="en-US" b="1" dirty="0"/>
              <a:t>Increase</a:t>
            </a:r>
            <a:r>
              <a:rPr lang="en-US" dirty="0"/>
              <a:t> cost-recovering flat-rate price </a:t>
            </a:r>
          </a:p>
          <a:p>
            <a:r>
              <a:rPr lang="en-US" dirty="0"/>
              <a:t>(</a:t>
            </a:r>
            <a:r>
              <a:rPr lang="en-US" dirty="0" err="1"/>
              <a:t>U</a:t>
            </a:r>
            <a:r>
              <a:rPr lang="en-US" baseline="-25000" dirty="0" err="1"/>
              <a:t>l</a:t>
            </a:r>
            <a:r>
              <a:rPr lang="en-US" dirty="0"/>
              <a:t> – C</a:t>
            </a:r>
            <a:r>
              <a:rPr lang="en-US" baseline="-25000" dirty="0"/>
              <a:t>l</a:t>
            </a:r>
            <a:r>
              <a:rPr lang="en-US" dirty="0"/>
              <a:t>) ? (U</a:t>
            </a:r>
            <a:r>
              <a:rPr lang="en-US" baseline="-25000" dirty="0"/>
              <a:t>h</a:t>
            </a:r>
            <a:r>
              <a:rPr lang="en-US" dirty="0"/>
              <a:t> – </a:t>
            </a:r>
            <a:r>
              <a:rPr lang="en-US" dirty="0" err="1"/>
              <a:t>C</a:t>
            </a:r>
            <a:r>
              <a:rPr lang="en-US" baseline="-25000" dirty="0" err="1"/>
              <a:t>h</a:t>
            </a:r>
            <a:r>
              <a:rPr lang="en-US" dirty="0"/>
              <a:t>)</a:t>
            </a:r>
          </a:p>
          <a:p>
            <a:r>
              <a:rPr lang="en-US" dirty="0"/>
              <a:t>Answer: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</a:p>
          <a:p>
            <a:r>
              <a:rPr lang="en-US" dirty="0"/>
              <a:t>What does it imply?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15987"/>
            <a:ext cx="3429000" cy="3184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601161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Flat-rate pricing </a:t>
            </a:r>
            <a:r>
              <a:rPr lang="en-US" sz="2400" b="1" dirty="0"/>
              <a:t>discourages</a:t>
            </a:r>
            <a:r>
              <a:rPr lang="en-US" sz="2400" dirty="0"/>
              <a:t> adoption of higher-quality services by </a:t>
            </a:r>
            <a:r>
              <a:rPr lang="en-US" sz="2400" b="1" dirty="0"/>
              <a:t>light</a:t>
            </a:r>
            <a:r>
              <a:rPr lang="en-US" sz="2400" dirty="0"/>
              <a:t> users (light user sticks to poor service)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3803283"/>
            <a:ext cx="4876800" cy="1378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Data Pricing (SDP)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/>
              <a:t>There is no such thing as a free lunch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it is impossible to get something for nothing</a:t>
            </a:r>
          </a:p>
          <a:p>
            <a:pPr lvl="1"/>
            <a:r>
              <a:rPr lang="en-US" dirty="0"/>
              <a:t>cost of building and operating a network must be paid by someone</a:t>
            </a:r>
          </a:p>
          <a:p>
            <a:r>
              <a:rPr lang="en-US" dirty="0"/>
              <a:t>3 dimensions of SDP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how</a:t>
            </a:r>
            <a:r>
              <a:rPr lang="en-US" dirty="0"/>
              <a:t> to charge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whom</a:t>
            </a:r>
            <a:r>
              <a:rPr lang="en-US" dirty="0"/>
              <a:t> to charge </a:t>
            </a:r>
            <a:r>
              <a:rPr lang="en-US" b="1" dirty="0">
                <a:solidFill>
                  <a:srgbClr val="0000FF"/>
                </a:solidFill>
              </a:rPr>
              <a:t>to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what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to charge </a:t>
            </a:r>
            <a:r>
              <a:rPr lang="en-US" b="1" dirty="0">
                <a:solidFill>
                  <a:srgbClr val="0000FF"/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193541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Charge?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should an ISP charge? </a:t>
            </a:r>
          </a:p>
          <a:p>
            <a:pPr lvl="1"/>
            <a:r>
              <a:rPr lang="en-US" dirty="0"/>
              <a:t>reward customers for unused data quotas or allow them to trade</a:t>
            </a:r>
          </a:p>
          <a:p>
            <a:pPr lvl="1"/>
            <a:r>
              <a:rPr lang="en-US" b="1" dirty="0"/>
              <a:t>congestion</a:t>
            </a:r>
            <a:r>
              <a:rPr lang="en-US" dirty="0"/>
              <a:t>-dependent pricing </a:t>
            </a:r>
          </a:p>
          <a:p>
            <a:pPr lvl="2"/>
            <a:r>
              <a:rPr lang="en-US" b="1" dirty="0"/>
              <a:t>time</a:t>
            </a:r>
            <a:r>
              <a:rPr lang="en-US" dirty="0"/>
              <a:t>-dependent (charging more at times of day with higher demands) </a:t>
            </a:r>
          </a:p>
          <a:p>
            <a:pPr lvl="2"/>
            <a:r>
              <a:rPr lang="en-US" b="1" dirty="0"/>
              <a:t>location</a:t>
            </a:r>
            <a:r>
              <a:rPr lang="en-US" dirty="0"/>
              <a:t>-dependent (charging less at locations with lower demands) 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regulates network demand and utilization at a finer scale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Whom to Charge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To whom should an ISP charge? </a:t>
            </a:r>
          </a:p>
          <a:p>
            <a:r>
              <a:rPr lang="en-US" sz="2200" dirty="0"/>
              <a:t>In addition to charging direct consumers of mobile data, network operators may also charge others on </a:t>
            </a:r>
            <a:r>
              <a:rPr lang="en-US" sz="2200" b="1" dirty="0"/>
              <a:t>food chain</a:t>
            </a:r>
          </a:p>
          <a:p>
            <a:pPr lvl="1"/>
            <a:r>
              <a:rPr lang="en-US" sz="2000" dirty="0"/>
              <a:t>content provider that are getting hits on their sites</a:t>
            </a:r>
          </a:p>
          <a:p>
            <a:pPr lvl="1"/>
            <a:r>
              <a:rPr lang="en-US" sz="2000" b="1" dirty="0">
                <a:solidFill>
                  <a:srgbClr val="0000FF"/>
                </a:solidFill>
              </a:rPr>
              <a:t>sponsored content </a:t>
            </a:r>
            <a:r>
              <a:rPr lang="en-US" sz="2000" dirty="0"/>
              <a:t>scheme: content providers split cost of network with end users </a:t>
            </a:r>
          </a:p>
          <a:p>
            <a:pPr lvl="1"/>
            <a:r>
              <a:rPr lang="en-US" sz="2000" dirty="0"/>
              <a:t>use airport </a:t>
            </a:r>
            <a:r>
              <a:rPr lang="en-US" sz="2000" dirty="0" err="1"/>
              <a:t>WiFi</a:t>
            </a:r>
            <a:r>
              <a:rPr lang="en-US" sz="2000" dirty="0"/>
              <a:t> for a fee or relatively cheap price after watching some advertisement </a:t>
            </a:r>
          </a:p>
          <a:p>
            <a:pPr lvl="1"/>
            <a:r>
              <a:rPr lang="en-US" sz="2000" b="1" dirty="0">
                <a:solidFill>
                  <a:srgbClr val="0000FF"/>
                </a:solidFill>
              </a:rPr>
              <a:t>split billing</a:t>
            </a:r>
            <a:r>
              <a:rPr lang="en-US" sz="2000" dirty="0"/>
              <a:t>: bring your own device to work – employer pays part of mobile data</a:t>
            </a:r>
          </a:p>
          <a:p>
            <a:pPr lvl="1"/>
            <a:r>
              <a:rPr lang="en-US" sz="2000" b="1" dirty="0">
                <a:solidFill>
                  <a:srgbClr val="0000FF"/>
                </a:solidFill>
              </a:rPr>
              <a:t>zero-</a:t>
            </a:r>
            <a:r>
              <a:rPr lang="en-US" sz="2000" b="1" dirty="0" err="1">
                <a:solidFill>
                  <a:srgbClr val="0000FF"/>
                </a:solidFill>
              </a:rPr>
              <a:t>ratig</a:t>
            </a:r>
            <a:r>
              <a:rPr lang="en-US" sz="2000" dirty="0"/>
              <a:t> or </a:t>
            </a:r>
            <a:r>
              <a:rPr lang="en-US" sz="2000" b="1" dirty="0">
                <a:solidFill>
                  <a:srgbClr val="0000FF"/>
                </a:solidFill>
              </a:rPr>
              <a:t>toll-free</a:t>
            </a:r>
            <a:r>
              <a:rPr lang="en-US" sz="2000" dirty="0"/>
              <a:t> data: charged </a:t>
            </a:r>
            <a:r>
              <a:rPr lang="en-US" sz="2000" b="1" dirty="0"/>
              <a:t>less</a:t>
            </a:r>
            <a:r>
              <a:rPr lang="en-US" sz="2000" dirty="0"/>
              <a:t> or </a:t>
            </a:r>
            <a:r>
              <a:rPr lang="en-US" sz="2000" b="1" dirty="0"/>
              <a:t>not at all </a:t>
            </a:r>
            <a:r>
              <a:rPr lang="en-US" sz="2000" dirty="0"/>
              <a:t>for data consumed for specific applications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90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Charge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an ISP charge for? </a:t>
            </a:r>
          </a:p>
          <a:p>
            <a:pPr lvl="1"/>
            <a:r>
              <a:rPr lang="en-US" dirty="0"/>
              <a:t>data usage</a:t>
            </a:r>
          </a:p>
          <a:p>
            <a:pPr lvl="1"/>
            <a:r>
              <a:rPr lang="en-US" dirty="0"/>
              <a:t>end user experience (</a:t>
            </a:r>
            <a:r>
              <a:rPr lang="en-US" dirty="0" err="1"/>
              <a:t>QoS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Internet </a:t>
            </a:r>
            <a:r>
              <a:rPr lang="en-US" b="1" dirty="0"/>
              <a:t>transaction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56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Data Pricing (SDP)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Considering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how</a:t>
            </a:r>
            <a:r>
              <a:rPr lang="en-US" dirty="0"/>
              <a:t> to charge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whom</a:t>
            </a:r>
            <a:r>
              <a:rPr lang="en-US" dirty="0"/>
              <a:t> to charge </a:t>
            </a:r>
            <a:r>
              <a:rPr lang="en-US" b="1" dirty="0">
                <a:solidFill>
                  <a:srgbClr val="0000FF"/>
                </a:solidFill>
              </a:rPr>
              <a:t>to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what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to charge </a:t>
            </a:r>
            <a:r>
              <a:rPr lang="en-US" b="1" dirty="0">
                <a:solidFill>
                  <a:srgbClr val="0000FF"/>
                </a:solidFill>
              </a:rPr>
              <a:t>for</a:t>
            </a:r>
          </a:p>
          <a:p>
            <a:r>
              <a:rPr lang="en-US" dirty="0"/>
              <a:t>all together, SDP can achieve more </a:t>
            </a:r>
            <a:r>
              <a:rPr lang="en-US" b="1" dirty="0">
                <a:solidFill>
                  <a:srgbClr val="0000FF"/>
                </a:solidFill>
              </a:rPr>
              <a:t>effective pricing signals </a:t>
            </a:r>
            <a:r>
              <a:rPr lang="en-US" dirty="0"/>
              <a:t>to induce </a:t>
            </a:r>
            <a:r>
              <a:rPr lang="en-US" b="1" dirty="0">
                <a:solidFill>
                  <a:srgbClr val="0000FF"/>
                </a:solidFill>
              </a:rPr>
              <a:t>efficient sharing</a:t>
            </a:r>
          </a:p>
        </p:txBody>
      </p:sp>
    </p:spTree>
    <p:extLst>
      <p:ext uri="{BB962C8B-B14F-4D97-AF65-F5344CB8AC3E}">
        <p14:creationId xmlns:p14="http://schemas.microsoft.com/office/powerpoint/2010/main" val="1237698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Paris Metro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10594"/>
            <a:ext cx="8229600" cy="259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thumbs.dreamstime.com/b/empty-taipei-metro-car-interior-53417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0594"/>
            <a:ext cx="379095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humbs.dreamstime.com/b/empty-taipei-metro-car-interior-53417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709996"/>
            <a:ext cx="379095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033366" y="4504343"/>
            <a:ext cx="5077267" cy="646331"/>
            <a:chOff x="1905000" y="4359122"/>
            <a:chExt cx="5077267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1905000" y="4359122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$$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77000" y="4359122"/>
              <a:ext cx="5052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$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28924" y="2145444"/>
            <a:ext cx="7286252" cy="1924050"/>
            <a:chOff x="1266392" y="2743200"/>
            <a:chExt cx="7286252" cy="1924050"/>
          </a:xfrm>
        </p:grpSpPr>
        <p:pic>
          <p:nvPicPr>
            <p:cNvPr id="1030" name="Picture 6" descr="mage result for image of cocktail par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005" y="2743200"/>
              <a:ext cx="3522639" cy="1924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mage result for image of cocktail part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392" y="2973646"/>
              <a:ext cx="2172566" cy="1463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29976" y="5867400"/>
            <a:ext cx="8785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longer the same service as soon as </a:t>
            </a:r>
            <a:r>
              <a:rPr lang="en-US" sz="2400" b="1" dirty="0">
                <a:solidFill>
                  <a:srgbClr val="0000FF"/>
                </a:solidFill>
              </a:rPr>
              <a:t>consumers react to the different prices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976" y="5266168"/>
            <a:ext cx="89258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can you charge differently for the exact same service?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Paris Metro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/>
              <a:t>Creates service differentiation through price differentiation </a:t>
            </a:r>
          </a:p>
          <a:p>
            <a:r>
              <a:rPr lang="en-US" b="1" dirty="0"/>
              <a:t>Utility</a:t>
            </a:r>
            <a:r>
              <a:rPr lang="en-US" dirty="0"/>
              <a:t> depends on </a:t>
            </a:r>
            <a:r>
              <a:rPr lang="en-US" b="1" dirty="0"/>
              <a:t>utilization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169" y="3276600"/>
            <a:ext cx="3973662" cy="2795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581400"/>
            <a:ext cx="2514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lower price increases demand and utilization, thus reducing utility for those in that service tier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3581400"/>
            <a:ext cx="2514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higher price reduces demand and utilization, thus increasing utility for those in that service tier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Two-Sided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Whom to charge to?</a:t>
            </a:r>
          </a:p>
          <a:p>
            <a:r>
              <a:rPr lang="en-US" dirty="0"/>
              <a:t>Price of connectivity is </a:t>
            </a:r>
            <a:r>
              <a:rPr lang="en-US" b="1" dirty="0"/>
              <a:t>shared</a:t>
            </a:r>
            <a:r>
              <a:rPr lang="en-US" dirty="0"/>
              <a:t> between content providers (CPs) and end users (EUs) </a:t>
            </a:r>
          </a:p>
          <a:p>
            <a:r>
              <a:rPr lang="en-US" dirty="0"/>
              <a:t>CP may gain from two-sided pricing if </a:t>
            </a:r>
            <a:r>
              <a:rPr lang="en-US" b="1" dirty="0"/>
              <a:t>subsidizing connectivity</a:t>
            </a:r>
            <a:r>
              <a:rPr lang="en-US" dirty="0"/>
              <a:t> to EUs translates into net revenue gain through larger amount of consumption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of Data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plans </a:t>
            </a:r>
            <a:r>
              <a:rPr lang="en-US" dirty="0"/>
              <a:t>include all Internet applications – texting, surfing, streaming, video conferencing, etc.</a:t>
            </a:r>
          </a:p>
          <a:p>
            <a:r>
              <a:rPr lang="en-US" dirty="0"/>
              <a:t>How </a:t>
            </a:r>
            <a:r>
              <a:rPr lang="en-US" b="1" dirty="0"/>
              <a:t>utility</a:t>
            </a:r>
            <a:r>
              <a:rPr lang="en-US" dirty="0"/>
              <a:t> bills (electricity, water, gas, etc.) are handled?</a:t>
            </a:r>
          </a:p>
          <a:p>
            <a:pPr lvl="1"/>
            <a:r>
              <a:rPr lang="en-US" dirty="0"/>
              <a:t>based on </a:t>
            </a:r>
            <a:r>
              <a:rPr lang="en-US" b="1" dirty="0">
                <a:solidFill>
                  <a:srgbClr val="0000FF"/>
                </a:solidFill>
              </a:rPr>
              <a:t>quantity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of service consumed – use more, pay more</a:t>
            </a:r>
          </a:p>
          <a:p>
            <a:r>
              <a:rPr lang="en-US" dirty="0">
                <a:solidFill>
                  <a:srgbClr val="0000FF"/>
                </a:solidFill>
              </a:rPr>
              <a:t>Wireless cellular capacity is expensive to provide and difficult to crank up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Flat-Rate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81600"/>
          </a:xfrm>
        </p:spPr>
        <p:txBody>
          <a:bodyPr/>
          <a:lstStyle/>
          <a:p>
            <a:r>
              <a:rPr lang="en-US" b="1" dirty="0"/>
              <a:t>Flat-rate</a:t>
            </a:r>
            <a:r>
              <a:rPr lang="en-US" dirty="0"/>
              <a:t> price: one that doesn’t depend on how much you actually consume 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buffet</a:t>
            </a:r>
            <a:r>
              <a:rPr lang="en-US" dirty="0"/>
              <a:t>: all you can eat with fixed price</a:t>
            </a:r>
          </a:p>
          <a:p>
            <a:pPr lvl="1"/>
            <a:r>
              <a:rPr lang="en-US" dirty="0"/>
              <a:t>Pros and cons?</a:t>
            </a:r>
          </a:p>
          <a:p>
            <a:pPr lvl="2"/>
            <a:r>
              <a:rPr lang="en-US" dirty="0"/>
              <a:t>unfair – but good if you are hungry</a:t>
            </a:r>
          </a:p>
          <a:p>
            <a:pPr lvl="2"/>
            <a:r>
              <a:rPr lang="en-US" dirty="0"/>
              <a:t>not sustainable</a:t>
            </a:r>
          </a:p>
          <a:p>
            <a:r>
              <a:rPr lang="en-US" dirty="0"/>
              <a:t>Make sense when usage of </a:t>
            </a:r>
            <a:r>
              <a:rPr lang="en-US" b="1" dirty="0">
                <a:solidFill>
                  <a:srgbClr val="0000FF"/>
                </a:solidFill>
              </a:rPr>
              <a:t>mobile data</a:t>
            </a:r>
            <a:r>
              <a:rPr lang="en-US" dirty="0"/>
              <a:t> was </a:t>
            </a:r>
            <a:r>
              <a:rPr lang="en-US" b="1" dirty="0"/>
              <a:t>low </a:t>
            </a:r>
            <a:r>
              <a:rPr lang="en-US" dirty="0"/>
              <a:t>in comparison to </a:t>
            </a:r>
            <a:r>
              <a:rPr lang="en-US" b="1" dirty="0"/>
              <a:t>voice/text</a:t>
            </a:r>
            <a:r>
              <a:rPr lang="en-US" dirty="0"/>
              <a:t> (in the old days)</a:t>
            </a:r>
          </a:p>
          <a:p>
            <a:r>
              <a:rPr lang="en-US" dirty="0"/>
              <a:t>Something happened in </a:t>
            </a:r>
            <a:r>
              <a:rPr lang="en-US" b="1" dirty="0">
                <a:solidFill>
                  <a:srgbClr val="0000FF"/>
                </a:solidFill>
              </a:rPr>
              <a:t>2007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changed everything!!</a:t>
            </a:r>
          </a:p>
          <a:p>
            <a:pPr lvl="1"/>
            <a:r>
              <a:rPr lang="en-US" dirty="0"/>
              <a:t>introduction of </a:t>
            </a:r>
            <a:r>
              <a:rPr lang="en-US" b="1" dirty="0">
                <a:solidFill>
                  <a:srgbClr val="0000FF"/>
                </a:solidFill>
              </a:rPr>
              <a:t>iPhone</a:t>
            </a:r>
            <a:r>
              <a:rPr lang="en-US" dirty="0"/>
              <a:t>: demand for </a:t>
            </a:r>
            <a:r>
              <a:rPr lang="en-US" b="1" dirty="0">
                <a:solidFill>
                  <a:srgbClr val="0000FF"/>
                </a:solidFill>
              </a:rPr>
              <a:t>data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rises </a:t>
            </a:r>
            <a:r>
              <a:rPr lang="en-US"/>
              <a:t>sharply   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&gt;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50x</a:t>
            </a:r>
            <a:r>
              <a:rPr lang="en-US" dirty="0"/>
              <a:t>) as (1) smartphones can surf the web, stream music &amp; videos, and support many data-intensive applications and (2) # of people using smartphones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514600"/>
            <a:ext cx="231808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1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Mobile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76400"/>
            <a:ext cx="4572001" cy="4525963"/>
          </a:xfrm>
        </p:spPr>
        <p:txBody>
          <a:bodyPr/>
          <a:lstStyle/>
          <a:p>
            <a:r>
              <a:rPr lang="en-US" dirty="0"/>
              <a:t>Gigabytes (GB) = billions of bytes = 10</a:t>
            </a:r>
            <a:r>
              <a:rPr lang="en-US" baseline="30000" dirty="0"/>
              <a:t>9 </a:t>
            </a:r>
            <a:r>
              <a:rPr lang="en-US" dirty="0"/>
              <a:t>bytes</a:t>
            </a:r>
          </a:p>
          <a:p>
            <a:r>
              <a:rPr lang="en-US" dirty="0"/>
              <a:t>Exabyte (EB) = one billion GB = 10</a:t>
            </a:r>
            <a:r>
              <a:rPr lang="en-US" baseline="30000" dirty="0"/>
              <a:t>18 </a:t>
            </a:r>
            <a:r>
              <a:rPr lang="en-US" dirty="0"/>
              <a:t>bytes</a:t>
            </a:r>
          </a:p>
          <a:p>
            <a:r>
              <a:rPr lang="en-US" dirty="0"/>
              <a:t>~50% increase per year</a:t>
            </a:r>
          </a:p>
          <a:p>
            <a:r>
              <a:rPr lang="en-US" dirty="0"/>
              <a:t>Buffets have </a:t>
            </a:r>
            <a:r>
              <a:rPr lang="en-US" dirty="0">
                <a:solidFill>
                  <a:srgbClr val="0000FF"/>
                </a:solidFill>
              </a:rPr>
              <a:t>finite</a:t>
            </a:r>
            <a:r>
              <a:rPr lang="en-US" dirty="0"/>
              <a:t> amount of food</a:t>
            </a:r>
          </a:p>
          <a:p>
            <a:r>
              <a:rPr lang="en-US" dirty="0">
                <a:solidFill>
                  <a:srgbClr val="0000FF"/>
                </a:solidFill>
              </a:rPr>
              <a:t>Networks only have a </a:t>
            </a:r>
            <a:r>
              <a:rPr lang="en-US" b="1" dirty="0">
                <a:solidFill>
                  <a:srgbClr val="0000FF"/>
                </a:solidFill>
              </a:rPr>
              <a:t>limited capacities </a:t>
            </a:r>
            <a:r>
              <a:rPr lang="en-US" dirty="0">
                <a:solidFill>
                  <a:srgbClr val="0000FF"/>
                </a:solidFill>
              </a:rPr>
              <a:t>to support flow of data to and from devices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40358" y="1204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828" y="1417638"/>
            <a:ext cx="4333472" cy="254476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232075" y="1330507"/>
            <a:ext cx="1186089" cy="487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26" y="4008636"/>
            <a:ext cx="2948993" cy="2849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06472" y="4533444"/>
            <a:ext cx="15137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Make up </a:t>
            </a:r>
            <a:r>
              <a:rPr lang="en-US" sz="1600" dirty="0"/>
              <a:t>of data in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Capacity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sz="2300" dirty="0"/>
              <a:t>How </a:t>
            </a:r>
            <a:r>
              <a:rPr lang="en-US" sz="2300" b="1" dirty="0"/>
              <a:t>light</a:t>
            </a:r>
            <a:r>
              <a:rPr lang="en-US" sz="2300" dirty="0"/>
              <a:t>, </a:t>
            </a:r>
            <a:r>
              <a:rPr lang="en-US" sz="2300" b="1" dirty="0"/>
              <a:t>average</a:t>
            </a:r>
            <a:r>
              <a:rPr lang="en-US" sz="2300" dirty="0"/>
              <a:t>, and </a:t>
            </a:r>
            <a:r>
              <a:rPr lang="en-US" sz="2300" b="1" dirty="0"/>
              <a:t>heaver</a:t>
            </a:r>
            <a:r>
              <a:rPr lang="en-US" sz="2300" dirty="0"/>
              <a:t> users are distributed?</a:t>
            </a:r>
          </a:p>
          <a:p>
            <a:r>
              <a:rPr lang="en-US" sz="2300" b="1" dirty="0"/>
              <a:t>Heavy</a:t>
            </a:r>
            <a:r>
              <a:rPr lang="en-US" sz="2300" dirty="0"/>
              <a:t> </a:t>
            </a:r>
            <a:r>
              <a:rPr lang="en-US" sz="2300" b="1" dirty="0"/>
              <a:t>users </a:t>
            </a:r>
            <a:r>
              <a:rPr lang="en-US" sz="2300" b="1" dirty="0">
                <a:solidFill>
                  <a:srgbClr val="0000FF"/>
                </a:solidFill>
              </a:rPr>
              <a:t>at tail</a:t>
            </a:r>
            <a:r>
              <a:rPr lang="en-US" sz="2300" b="1" dirty="0"/>
              <a:t> </a:t>
            </a:r>
            <a:r>
              <a:rPr lang="en-US" sz="2300" dirty="0"/>
              <a:t>dictate ISP’s </a:t>
            </a:r>
            <a:r>
              <a:rPr lang="en-US" sz="2300" b="1" dirty="0"/>
              <a:t>cost structure </a:t>
            </a:r>
          </a:p>
          <a:p>
            <a:r>
              <a:rPr lang="en-US" sz="2300" b="1" dirty="0"/>
              <a:t>Tail</a:t>
            </a:r>
            <a:r>
              <a:rPr lang="en-US" sz="2300" dirty="0"/>
              <a:t> has always been </a:t>
            </a:r>
            <a:r>
              <a:rPr lang="en-US" sz="2300" b="1" dirty="0">
                <a:solidFill>
                  <a:srgbClr val="0000FF"/>
                </a:solidFill>
              </a:rPr>
              <a:t>long</a:t>
            </a:r>
            <a:r>
              <a:rPr lang="en-US" sz="2300" dirty="0"/>
              <a:t>, and is getting longer and longer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903300"/>
            <a:ext cx="5316071" cy="39507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2FCBF6-DF8B-3141-9725-DFA97E488641}"/>
              </a:ext>
            </a:extLst>
          </p:cNvPr>
          <p:cNvSpPr/>
          <p:nvPr/>
        </p:nvSpPr>
        <p:spPr>
          <a:xfrm>
            <a:off x="4038600" y="3505200"/>
            <a:ext cx="4191000" cy="2743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39A9E-4484-DB4F-B290-F29CB9064901}"/>
              </a:ext>
            </a:extLst>
          </p:cNvPr>
          <p:cNvSpPr txBox="1"/>
          <p:nvPr/>
        </p:nvSpPr>
        <p:spPr>
          <a:xfrm>
            <a:off x="4724400" y="2777322"/>
            <a:ext cx="14879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+mj-ea"/>
                <a:ea typeface="+mj-ea"/>
              </a:rPr>
              <a:t>of users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98992-9043-C140-84E2-C18E1BACEC24}"/>
              </a:ext>
            </a:extLst>
          </p:cNvPr>
          <p:cNvSpPr txBox="1"/>
          <p:nvPr/>
        </p:nvSpPr>
        <p:spPr>
          <a:xfrm>
            <a:off x="4572000" y="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CB460-5699-9940-B622-C9EFA782FFFB}"/>
              </a:ext>
            </a:extLst>
          </p:cNvPr>
          <p:cNvSpPr txBox="1"/>
          <p:nvPr/>
        </p:nvSpPr>
        <p:spPr>
          <a:xfrm>
            <a:off x="914400" y="333132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14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Tragedy of the Commons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0"/>
            <a:ext cx="8458200" cy="2209800"/>
          </a:xfrm>
        </p:spPr>
        <p:txBody>
          <a:bodyPr/>
          <a:lstStyle/>
          <a:p>
            <a:r>
              <a:rPr lang="en-US" sz="1700" dirty="0"/>
              <a:t>Analogy (in economics) to flat-rate pricing</a:t>
            </a:r>
          </a:p>
          <a:p>
            <a:r>
              <a:rPr lang="en-US" sz="1700" dirty="0"/>
              <a:t>Described by Garrett Hardin, </a:t>
            </a:r>
            <a:r>
              <a:rPr lang="en-US" sz="1700" i="1" dirty="0"/>
              <a:t>Science</a:t>
            </a:r>
            <a:r>
              <a:rPr lang="en-US" sz="1700" dirty="0"/>
              <a:t>, vol. 162, 1968</a:t>
            </a:r>
          </a:p>
          <a:p>
            <a:r>
              <a:rPr lang="en-US" sz="1700" dirty="0"/>
              <a:t>Herdsmen sharing pasture to feed livestock</a:t>
            </a:r>
          </a:p>
          <a:p>
            <a:r>
              <a:rPr lang="en-US" sz="1700" dirty="0"/>
              <a:t>How to maximize </a:t>
            </a:r>
            <a:r>
              <a:rPr lang="en-US" sz="1700" b="1" dirty="0"/>
              <a:t>individual</a:t>
            </a:r>
            <a:r>
              <a:rPr lang="en-US" sz="1700" dirty="0"/>
              <a:t> profits?</a:t>
            </a:r>
          </a:p>
          <a:p>
            <a:r>
              <a:rPr lang="en-US" sz="1700" dirty="0"/>
              <a:t>Herdsmen selfishly maximize personal gain by adding cattle </a:t>
            </a:r>
          </a:p>
          <a:p>
            <a:r>
              <a:rPr lang="en-US" sz="1700" dirty="0"/>
              <a:t>Every herdsman thinks the same</a:t>
            </a:r>
          </a:p>
          <a:p>
            <a:r>
              <a:rPr lang="en-US" sz="1700" dirty="0"/>
              <a:t>Results</a:t>
            </a:r>
          </a:p>
          <a:p>
            <a:pPr lvl="1"/>
            <a:r>
              <a:rPr lang="en-US" sz="1600" b="1" dirty="0"/>
              <a:t>overgrazing - </a:t>
            </a:r>
            <a:r>
              <a:rPr lang="en-US" sz="1600" dirty="0"/>
              <a:t>too many cattle cause pasture to deplete </a:t>
            </a:r>
          </a:p>
          <a:p>
            <a:pPr lvl="1"/>
            <a:r>
              <a:rPr lang="en-US" sz="1600" b="1" dirty="0"/>
              <a:t>tragedy </a:t>
            </a:r>
            <a:r>
              <a:rPr lang="en-US" sz="1600" dirty="0"/>
              <a:t>shared by all herdsmen</a:t>
            </a:r>
          </a:p>
          <a:p>
            <a:r>
              <a:rPr lang="en-US" sz="1700" dirty="0"/>
              <a:t>Without proper “signal,” herdsmen </a:t>
            </a:r>
            <a:r>
              <a:rPr lang="en-US" sz="1700" b="1" dirty="0"/>
              <a:t>collectively</a:t>
            </a:r>
            <a:r>
              <a:rPr lang="en-US" sz="1700" dirty="0"/>
              <a:t> drive pasture to ruin (tragedy)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00600"/>
            <a:ext cx="3112766" cy="1941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8B99E5-B71E-EC44-BA08-68BF23F70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757172"/>
            <a:ext cx="3216862" cy="2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4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Tragedy of Flat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2209800"/>
          </a:xfrm>
        </p:spPr>
        <p:txBody>
          <a:bodyPr/>
          <a:lstStyle/>
          <a:p>
            <a:r>
              <a:rPr lang="en-US" sz="2200" dirty="0"/>
              <a:t>To maximize personal gain, each herdsman keeps adding cattle</a:t>
            </a:r>
          </a:p>
          <a:p>
            <a:r>
              <a:rPr lang="en-US" sz="2200" dirty="0"/>
              <a:t>Under flat-rate data plan, users keep consuming more </a:t>
            </a:r>
          </a:p>
          <a:p>
            <a:pPr lvl="1"/>
            <a:r>
              <a:rPr lang="en-US" sz="2000" dirty="0"/>
              <a:t>no additional cost is incurred each time consumer draws from network </a:t>
            </a:r>
          </a:p>
          <a:p>
            <a:pPr lvl="1"/>
            <a:r>
              <a:rPr lang="en-US" sz="2000" dirty="0"/>
              <a:t>cost of c</a:t>
            </a:r>
            <a:r>
              <a:rPr lang="en-US" sz="2000" b="1" dirty="0"/>
              <a:t>ongestion </a:t>
            </a:r>
            <a:r>
              <a:rPr lang="en-US" sz="2000" dirty="0"/>
              <a:t>is shared by all users</a:t>
            </a:r>
            <a:r>
              <a:rPr lang="en-US" sz="2000" b="1" dirty="0"/>
              <a:t> </a:t>
            </a:r>
          </a:p>
          <a:p>
            <a:pPr lvl="1"/>
            <a:r>
              <a:rPr lang="en-US" sz="2000" b="1" dirty="0">
                <a:solidFill>
                  <a:srgbClr val="0000FF"/>
                </a:solidFill>
              </a:rPr>
              <a:t>eventually network buckles under too much collective demand from everyone</a:t>
            </a:r>
          </a:p>
          <a:p>
            <a:pPr lvl="1"/>
            <a:r>
              <a:rPr lang="en-US" sz="2000" b="1" dirty="0"/>
              <a:t>negative network effect</a:t>
            </a:r>
            <a:endParaRPr lang="en-US" sz="2000" dirty="0"/>
          </a:p>
          <a:p>
            <a:pPr lvl="2"/>
            <a:r>
              <a:rPr lang="en-US" sz="1800" dirty="0"/>
              <a:t>the more users chasing their own self-interests, the more effect this has on the whole, and eventually an undesirable scenario is reached</a:t>
            </a:r>
          </a:p>
          <a:p>
            <a:r>
              <a:rPr lang="en-US" sz="2200" dirty="0"/>
              <a:t>Efficient price signal - with higher price comes lower demand to avoid tragedy </a:t>
            </a:r>
          </a:p>
          <a:p>
            <a:endParaRPr lang="en-US" dirty="0"/>
          </a:p>
          <a:p>
            <a:pPr lvl="1"/>
            <a:endParaRPr lang="en-US" b="1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999080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28810</TotalTime>
  <Words>2590</Words>
  <Application>Microsoft Macintosh PowerPoint</Application>
  <PresentationFormat>On-screen Show (4:3)</PresentationFormat>
  <Paragraphs>297</Paragraphs>
  <Slides>38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ＭＳ Ｐゴシック</vt:lpstr>
      <vt:lpstr>Arial</vt:lpstr>
      <vt:lpstr>Calibri</vt:lpstr>
      <vt:lpstr>Comic Sans MS</vt:lpstr>
      <vt:lpstr>Default Design</vt:lpstr>
      <vt:lpstr>Chapter 3 Pricing Data Smartly</vt:lpstr>
      <vt:lpstr>Our Cell Phone Bill</vt:lpstr>
      <vt:lpstr>Usage-based vs. Flat-rate Pricing</vt:lpstr>
      <vt:lpstr>Pricing of Data Plans</vt:lpstr>
      <vt:lpstr>Flat-Rate Pricing</vt:lpstr>
      <vt:lpstr>Growth of Mobile Data</vt:lpstr>
      <vt:lpstr>Distribution of Capacity Demand</vt:lpstr>
      <vt:lpstr>Tragedy of the Commons</vt:lpstr>
      <vt:lpstr>Tragedy of Flat Rate</vt:lpstr>
      <vt:lpstr>Jobs’ Inequality of Capacity </vt:lpstr>
      <vt:lpstr>Jobs’ Inequality of Capacity </vt:lpstr>
      <vt:lpstr>Use More, Pay More</vt:lpstr>
      <vt:lpstr>Internalize Negative Externality</vt:lpstr>
      <vt:lpstr>From Flat-rate to Usage-based</vt:lpstr>
      <vt:lpstr>Usage-based Pricing Plan</vt:lpstr>
      <vt:lpstr>Economics of Happiness</vt:lpstr>
      <vt:lpstr>Quantifying Happiness via Utility</vt:lpstr>
      <vt:lpstr>Net Utility (Payoff)</vt:lpstr>
      <vt:lpstr>Demand Function</vt:lpstr>
      <vt:lpstr>Demand Curve</vt:lpstr>
      <vt:lpstr>Compute Utility from Demand</vt:lpstr>
      <vt:lpstr>Consumption under Usage-based Pricing</vt:lpstr>
      <vt:lpstr>Consumption under Usage-based Pricing</vt:lpstr>
      <vt:lpstr>Consumption under Usage-based Pricing</vt:lpstr>
      <vt:lpstr>Consumption under Usage-based Pricing</vt:lpstr>
      <vt:lpstr>Consumption under Flat-Rate</vt:lpstr>
      <vt:lpstr>Flat-Rate Pricing Create Waste</vt:lpstr>
      <vt:lpstr>Flat-Rate Pricing  Favors Heavy Users</vt:lpstr>
      <vt:lpstr>Net Utility vs. User Surplus</vt:lpstr>
      <vt:lpstr>Service Upgrade</vt:lpstr>
      <vt:lpstr>Smart Data Pricing (SDP)</vt:lpstr>
      <vt:lpstr>How to Charge?</vt:lpstr>
      <vt:lpstr>Whom to Charge to?</vt:lpstr>
      <vt:lpstr>What to Charge for?</vt:lpstr>
      <vt:lpstr>Smart Data Pricing (SDP)</vt:lpstr>
      <vt:lpstr>Paris Metro Pricing</vt:lpstr>
      <vt:lpstr>Paris Metro Pricing</vt:lpstr>
      <vt:lpstr>Two-Sided Pricing</vt:lpstr>
    </vt:vector>
  </TitlesOfParts>
  <Company>UD CIS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Unix System Overview</dc:title>
  <dc:creator>CHien-Chung Shen</dc:creator>
  <cp:lastModifiedBy>Microsoft Office User</cp:lastModifiedBy>
  <cp:revision>349</cp:revision>
  <cp:lastPrinted>2012-08-31T14:00:57Z</cp:lastPrinted>
  <dcterms:created xsi:type="dcterms:W3CDTF">2012-06-22T13:42:06Z</dcterms:created>
  <dcterms:modified xsi:type="dcterms:W3CDTF">2018-08-07T17:15:48Z</dcterms:modified>
</cp:coreProperties>
</file>